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 id="2147483649" r:id="rId2"/>
    <p:sldMasterId id="2147483651" r:id="rId3"/>
  </p:sldMasterIdLst>
  <p:notesMasterIdLst>
    <p:notesMasterId r:id="rId64"/>
  </p:notesMasterIdLst>
  <p:sldIdLst>
    <p:sldId id="256" r:id="rId4"/>
    <p:sldId id="337" r:id="rId5"/>
    <p:sldId id="388" r:id="rId6"/>
    <p:sldId id="389" r:id="rId7"/>
    <p:sldId id="391" r:id="rId8"/>
    <p:sldId id="274" r:id="rId9"/>
    <p:sldId id="258" r:id="rId10"/>
    <p:sldId id="298" r:id="rId11"/>
    <p:sldId id="339" r:id="rId12"/>
    <p:sldId id="340" r:id="rId13"/>
    <p:sldId id="341" r:id="rId14"/>
    <p:sldId id="342" r:id="rId15"/>
    <p:sldId id="344" r:id="rId16"/>
    <p:sldId id="345"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7" r:id="rId38"/>
    <p:sldId id="368" r:id="rId39"/>
    <p:sldId id="369" r:id="rId40"/>
    <p:sldId id="370" r:id="rId41"/>
    <p:sldId id="371" r:id="rId42"/>
    <p:sldId id="387" r:id="rId43"/>
    <p:sldId id="373" r:id="rId44"/>
    <p:sldId id="374" r:id="rId45"/>
    <p:sldId id="375" r:id="rId46"/>
    <p:sldId id="376" r:id="rId47"/>
    <p:sldId id="377" r:id="rId48"/>
    <p:sldId id="378" r:id="rId49"/>
    <p:sldId id="379" r:id="rId50"/>
    <p:sldId id="380" r:id="rId51"/>
    <p:sldId id="381" r:id="rId52"/>
    <p:sldId id="382" r:id="rId53"/>
    <p:sldId id="383" r:id="rId54"/>
    <p:sldId id="384" r:id="rId55"/>
    <p:sldId id="259" r:id="rId56"/>
    <p:sldId id="263" r:id="rId57"/>
    <p:sldId id="264" r:id="rId58"/>
    <p:sldId id="265" r:id="rId59"/>
    <p:sldId id="266" r:id="rId60"/>
    <p:sldId id="267" r:id="rId61"/>
    <p:sldId id="268" r:id="rId62"/>
    <p:sldId id="390" r:id="rId63"/>
  </p:sldIdLst>
  <p:sldSz cx="9144000" cy="6858000" type="screen4x3"/>
  <p:notesSz cx="6858000" cy="9144000"/>
  <p:defaultTextStyle>
    <a:defPPr>
      <a:defRPr lang="tr-TR"/>
    </a:defPPr>
    <a:lvl1pPr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1pPr>
    <a:lvl2pPr marL="228600" indent="2286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2pPr>
    <a:lvl3pPr marL="457200" indent="4572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3pPr>
    <a:lvl4pPr marL="685800" indent="6858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4pPr>
    <a:lvl5pPr marL="914400" indent="9144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5pPr>
    <a:lvl6pPr marL="2286000" algn="l" defTabSz="914400" rtl="0" eaLnBrk="1" latinLnBrk="0" hangingPunct="1">
      <a:defRPr sz="1200" kern="1200">
        <a:solidFill>
          <a:srgbClr val="000000"/>
        </a:solidFill>
        <a:latin typeface="Helvetica" charset="0"/>
        <a:ea typeface="Helvetica" charset="0"/>
        <a:cs typeface="Helvetica" charset="0"/>
        <a:sym typeface="Helvetica" charset="0"/>
      </a:defRPr>
    </a:lvl6pPr>
    <a:lvl7pPr marL="2743200" algn="l" defTabSz="914400" rtl="0" eaLnBrk="1" latinLnBrk="0" hangingPunct="1">
      <a:defRPr sz="1200" kern="1200">
        <a:solidFill>
          <a:srgbClr val="000000"/>
        </a:solidFill>
        <a:latin typeface="Helvetica" charset="0"/>
        <a:ea typeface="Helvetica" charset="0"/>
        <a:cs typeface="Helvetica" charset="0"/>
        <a:sym typeface="Helvetica" charset="0"/>
      </a:defRPr>
    </a:lvl7pPr>
    <a:lvl8pPr marL="3200400" algn="l" defTabSz="914400" rtl="0" eaLnBrk="1" latinLnBrk="0" hangingPunct="1">
      <a:defRPr sz="1200" kern="1200">
        <a:solidFill>
          <a:srgbClr val="000000"/>
        </a:solidFill>
        <a:latin typeface="Helvetica" charset="0"/>
        <a:ea typeface="Helvetica" charset="0"/>
        <a:cs typeface="Helvetica" charset="0"/>
        <a:sym typeface="Helvetica" charset="0"/>
      </a:defRPr>
    </a:lvl8pPr>
    <a:lvl9pPr marL="3657600" algn="l" defTabSz="914400" rtl="0" eaLnBrk="1" latinLnBrk="0" hangingPunct="1">
      <a:defRPr sz="1200" kern="1200">
        <a:solidFill>
          <a:srgbClr val="000000"/>
        </a:solidFill>
        <a:latin typeface="Helvetica" charset="0"/>
        <a:ea typeface="Helvetica" charset="0"/>
        <a:cs typeface="Helvetica" charset="0"/>
        <a:sym typeface="Helvetica"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1206"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
          <p:cNvSpPr>
            <a:spLocks noGrp="1" noRot="1" noChangeAspect="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sp>
      <p:sp>
        <p:nvSpPr>
          <p:cNvPr id="5122" name="Rectangle 2"/>
          <p:cNvSpPr>
            <a:spLocks noGrp="1"/>
          </p:cNvSpPr>
          <p:nvPr>
            <p:ph type="body" sz="quarter" idx="3"/>
          </p:nvPr>
        </p:nvSpPr>
        <p:spPr bwMode="auto">
          <a:xfrm>
            <a:off x="914400" y="4343400"/>
            <a:ext cx="5029200" cy="4114800"/>
          </a:xfrm>
          <a:prstGeom prst="rect">
            <a:avLst/>
          </a:prstGeom>
          <a:no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tr-TR" noProof="0" smtClean="0">
                <a:sym typeface="Avenir Roman" charset="0"/>
              </a:rPr>
              <a:t>Click to edit Master text styles</a:t>
            </a:r>
          </a:p>
          <a:p>
            <a:pPr lvl="1"/>
            <a:r>
              <a:rPr lang="tr-TR" noProof="0" smtClean="0">
                <a:sym typeface="Avenir Roman" charset="0"/>
              </a:rPr>
              <a:t>Second level</a:t>
            </a:r>
          </a:p>
          <a:p>
            <a:pPr lvl="2"/>
            <a:r>
              <a:rPr lang="tr-TR" noProof="0" smtClean="0">
                <a:sym typeface="Avenir Roman" charset="0"/>
              </a:rPr>
              <a:t>Third level</a:t>
            </a:r>
          </a:p>
          <a:p>
            <a:pPr lvl="3"/>
            <a:r>
              <a:rPr lang="tr-TR" noProof="0" smtClean="0">
                <a:sym typeface="Avenir Roman" charset="0"/>
              </a:rPr>
              <a:t>Fourth level</a:t>
            </a:r>
          </a:p>
          <a:p>
            <a:pPr lvl="4"/>
            <a:r>
              <a:rPr lang="tr-TR" noProof="0" smtClean="0">
                <a:sym typeface="Avenir Roman" charset="0"/>
              </a:rPr>
              <a:t>Fifth level</a:t>
            </a:r>
          </a:p>
        </p:txBody>
      </p:sp>
    </p:spTree>
    <p:extLst>
      <p:ext uri="{BB962C8B-B14F-4D97-AF65-F5344CB8AC3E}">
        <p14:creationId xmlns:p14="http://schemas.microsoft.com/office/powerpoint/2010/main" val="246461202"/>
      </p:ext>
    </p:extLst>
  </p:cSld>
  <p:clrMap bg1="lt1" tx1="dk1" bg2="lt2" tx2="dk2" accent1="accent1" accent2="accent2" accent3="accent3" accent4="accent4" accent5="accent5" accent6="accent6" hlink="hlink" folHlink="folHlink"/>
  <p:notesStyle>
    <a:lvl1pPr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1pPr>
    <a:lvl2pPr marL="2286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2pPr>
    <a:lvl3pPr marL="4572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3pPr>
    <a:lvl4pPr marL="6858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4pPr>
    <a:lvl5pPr marL="9144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4588" y="695325"/>
            <a:ext cx="4568825" cy="3427413"/>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040" cy="411480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x-none"/>
          </a:p>
        </p:txBody>
      </p:sp>
    </p:spTree>
    <p:extLst>
      <p:ext uri="{BB962C8B-B14F-4D97-AF65-F5344CB8AC3E}">
        <p14:creationId xmlns:p14="http://schemas.microsoft.com/office/powerpoint/2010/main" val="1599297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Tree>
    <p:extLst>
      <p:ext uri="{BB962C8B-B14F-4D97-AF65-F5344CB8AC3E}">
        <p14:creationId xmlns:p14="http://schemas.microsoft.com/office/powerpoint/2010/main" val="326852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779787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3592967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Tree>
    <p:extLst>
      <p:ext uri="{BB962C8B-B14F-4D97-AF65-F5344CB8AC3E}">
        <p14:creationId xmlns:p14="http://schemas.microsoft.com/office/powerpoint/2010/main" val="3726548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1130323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20444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153646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1226032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Tree>
    <p:extLst>
      <p:ext uri="{BB962C8B-B14F-4D97-AF65-F5344CB8AC3E}">
        <p14:creationId xmlns:p14="http://schemas.microsoft.com/office/powerpoint/2010/main" val="1557477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367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58241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tr-T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3848834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smtClean="0">
              <a:sym typeface="Helvetica"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63229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1596331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457200" y="0"/>
            <a:ext cx="6019800" cy="61261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2860456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Tree>
    <p:extLst>
      <p:ext uri="{BB962C8B-B14F-4D97-AF65-F5344CB8AC3E}">
        <p14:creationId xmlns:p14="http://schemas.microsoft.com/office/powerpoint/2010/main" val="5030359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28000050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15056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1295400" y="3200400"/>
            <a:ext cx="3124200" cy="3314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572000" y="3200400"/>
            <a:ext cx="3124200" cy="3314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3988124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34793657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Tree>
    <p:extLst>
      <p:ext uri="{BB962C8B-B14F-4D97-AF65-F5344CB8AC3E}">
        <p14:creationId xmlns:p14="http://schemas.microsoft.com/office/powerpoint/2010/main" val="15149847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539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130408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36702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smtClean="0">
              <a:sym typeface="Helvetica"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501810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911362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1113"/>
            <a:ext cx="2057400" cy="5233987"/>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457200" y="1281113"/>
            <a:ext cx="6019800" cy="5233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2352376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tr-T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793454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281174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tr-TR"/>
          </a:p>
        </p:txBody>
      </p:sp>
    </p:spTree>
    <p:extLst>
      <p:ext uri="{BB962C8B-B14F-4D97-AF65-F5344CB8AC3E}">
        <p14:creationId xmlns:p14="http://schemas.microsoft.com/office/powerpoint/2010/main" val="377369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260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6614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smtClean="0">
              <a:sym typeface="Helvetica"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15882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0" y="0"/>
            <a:ext cx="9144000"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w="12700" cap="flat" cmpd="sng">
            <a:noFill/>
            <a:prstDash val="solid"/>
            <a:miter lim="0"/>
            <a:headEnd/>
            <a:tailEnd/>
          </a:ln>
          <a:effectLst/>
        </p:spPr>
        <p:txBody>
          <a:bodyPr lIns="0" tIns="0" rIns="0" bIns="0" anchor="ctr"/>
          <a:lstStyle/>
          <a:p>
            <a:pPr algn="ctr" defTabSz="914400">
              <a:defRPr/>
            </a:pPr>
            <a:endParaRPr lang="tr-TR" sz="1800">
              <a:solidFill>
                <a:srgbClr val="FFFFFF"/>
              </a:solidFill>
              <a:latin typeface="Perpetua" pitchFamily="18" charset="0"/>
              <a:ea typeface="Perpetua" pitchFamily="18" charset="0"/>
              <a:cs typeface="Perpetua" pitchFamily="18" charset="0"/>
              <a:sym typeface="Perpetua" pitchFamily="18" charset="0"/>
            </a:endParaRPr>
          </a:p>
        </p:txBody>
      </p:sp>
      <p:sp>
        <p:nvSpPr>
          <p:cNvPr id="1026" name="AutoShape 2"/>
          <p:cNvSpPr>
            <a:spLocks/>
          </p:cNvSpPr>
          <p:nvPr/>
        </p:nvSpPr>
        <p:spPr bwMode="auto">
          <a:xfrm>
            <a:off x="63500" y="68263"/>
            <a:ext cx="9013825" cy="6694487"/>
          </a:xfrm>
          <a:prstGeom prst="roundRect">
            <a:avLst>
              <a:gd name="adj" fmla="val 4931"/>
            </a:avLst>
          </a:prstGeom>
          <a:solidFill>
            <a:srgbClr val="FFFFFF"/>
          </a:solidFill>
          <a:ln w="6350" cap="sq" cmpd="sng">
            <a:solidFill>
              <a:srgbClr val="000000"/>
            </a:solidFill>
            <a:prstDash val="solid"/>
            <a:round/>
            <a:headEnd/>
            <a:tailEnd/>
          </a:ln>
          <a:effectLst/>
        </p:spPr>
        <p:txBody>
          <a:bodyPr lIns="0" tIns="0" rIns="0" bIns="0" anchor="ctr"/>
          <a:lstStyle/>
          <a:p>
            <a:pPr algn="ctr" defTabSz="914400">
              <a:defRPr/>
            </a:pPr>
            <a:endParaRPr lang="tr-TR" sz="1800">
              <a:solidFill>
                <a:srgbClr val="FFFFFF"/>
              </a:solidFill>
              <a:latin typeface="Perpetua" pitchFamily="18" charset="0"/>
              <a:ea typeface="Perpetua" pitchFamily="18" charset="0"/>
              <a:cs typeface="Perpetua" pitchFamily="18" charset="0"/>
              <a:sym typeface="Perpetua" pitchFamily="18" charset="0"/>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defTabSz="457200" rtl="0" eaLnBrk="0" fontAlgn="base" hangingPunct="0">
        <a:spcBef>
          <a:spcPct val="0"/>
        </a:spcBef>
        <a:spcAft>
          <a:spcPct val="0"/>
        </a:spcAft>
        <a:defRPr sz="1200">
          <a:solidFill>
            <a:srgbClr val="000000"/>
          </a:solidFill>
          <a:latin typeface="+mj-lt"/>
          <a:ea typeface="+mj-ea"/>
          <a:cs typeface="+mj-cs"/>
          <a:sym typeface="Helvetica" charset="0"/>
        </a:defRPr>
      </a:lvl1pPr>
      <a:lvl2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2pPr>
      <a:lvl3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3pPr>
      <a:lvl4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4pPr>
      <a:lvl5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5pPr>
      <a:lvl6pPr marL="4572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9144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13716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18288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p:titleStyle>
    <p:bodyStyle>
      <a:lvl1pPr marL="342900" indent="-342900" algn="l" defTabSz="457200" rtl="0" eaLnBrk="0" fontAlgn="base" hangingPunct="0">
        <a:spcBef>
          <a:spcPct val="0"/>
        </a:spcBef>
        <a:spcAft>
          <a:spcPct val="0"/>
        </a:spcAft>
        <a:defRPr sz="1200">
          <a:solidFill>
            <a:srgbClr val="000000"/>
          </a:solidFill>
          <a:latin typeface="+mn-lt"/>
          <a:ea typeface="+mn-ea"/>
          <a:cs typeface="+mn-cs"/>
          <a:sym typeface="Helvetica" charset="0"/>
        </a:defRPr>
      </a:lvl1pPr>
      <a:lvl2pPr marL="228600" indent="228600" algn="l" defTabSz="457200" rtl="0" eaLnBrk="0" fontAlgn="base" hangingPunct="0">
        <a:spcBef>
          <a:spcPct val="0"/>
        </a:spcBef>
        <a:spcAft>
          <a:spcPct val="0"/>
        </a:spcAft>
        <a:defRPr sz="1200">
          <a:solidFill>
            <a:srgbClr val="000000"/>
          </a:solidFill>
          <a:latin typeface="+mn-lt"/>
          <a:ea typeface="+mn-ea"/>
          <a:cs typeface="+mn-cs"/>
          <a:sym typeface="Helvetica" charset="0"/>
        </a:defRPr>
      </a:lvl2pPr>
      <a:lvl3pPr marL="457200" indent="457200" algn="l" defTabSz="457200" rtl="0" eaLnBrk="0" fontAlgn="base" hangingPunct="0">
        <a:spcBef>
          <a:spcPct val="0"/>
        </a:spcBef>
        <a:spcAft>
          <a:spcPct val="0"/>
        </a:spcAft>
        <a:defRPr sz="1200">
          <a:solidFill>
            <a:srgbClr val="000000"/>
          </a:solidFill>
          <a:latin typeface="+mn-lt"/>
          <a:ea typeface="+mn-ea"/>
          <a:cs typeface="+mn-cs"/>
          <a:sym typeface="Helvetica" charset="0"/>
        </a:defRPr>
      </a:lvl3pPr>
      <a:lvl4pPr marL="685800" indent="685800" algn="l" defTabSz="457200" rtl="0" eaLnBrk="0" fontAlgn="base" hangingPunct="0">
        <a:spcBef>
          <a:spcPct val="0"/>
        </a:spcBef>
        <a:spcAft>
          <a:spcPct val="0"/>
        </a:spcAft>
        <a:defRPr sz="1200">
          <a:solidFill>
            <a:srgbClr val="000000"/>
          </a:solidFill>
          <a:latin typeface="+mn-lt"/>
          <a:ea typeface="+mn-ea"/>
          <a:cs typeface="+mn-cs"/>
          <a:sym typeface="Helvetica" charset="0"/>
        </a:defRPr>
      </a:lvl4pPr>
      <a:lvl5pPr marL="914400" indent="914400" algn="l" defTabSz="457200" rtl="0" eaLnBrk="0" fontAlgn="base" hangingPunct="0">
        <a:spcBef>
          <a:spcPct val="0"/>
        </a:spcBef>
        <a:spcAft>
          <a:spcPct val="0"/>
        </a:spcAft>
        <a:defRPr sz="1200">
          <a:solidFill>
            <a:srgbClr val="000000"/>
          </a:solidFill>
          <a:latin typeface="+mn-lt"/>
          <a:ea typeface="+mn-ea"/>
          <a:cs typeface="+mn-cs"/>
          <a:sym typeface="Helvetica" charset="0"/>
        </a:defRPr>
      </a:lvl5pPr>
      <a:lvl6pPr marL="1371600" algn="l" defTabSz="457200" rtl="0" fontAlgn="base" hangingPunct="0">
        <a:spcBef>
          <a:spcPct val="0"/>
        </a:spcBef>
        <a:spcAft>
          <a:spcPct val="0"/>
        </a:spcAft>
        <a:defRPr sz="1200">
          <a:solidFill>
            <a:srgbClr val="000000"/>
          </a:solidFill>
          <a:latin typeface="+mn-lt"/>
          <a:ea typeface="+mn-ea"/>
          <a:cs typeface="+mn-cs"/>
          <a:sym typeface="Helvetica" charset="0"/>
        </a:defRPr>
      </a:lvl6pPr>
      <a:lvl7pPr marL="1828800" algn="l" defTabSz="457200" rtl="0" fontAlgn="base" hangingPunct="0">
        <a:spcBef>
          <a:spcPct val="0"/>
        </a:spcBef>
        <a:spcAft>
          <a:spcPct val="0"/>
        </a:spcAft>
        <a:defRPr sz="1200">
          <a:solidFill>
            <a:srgbClr val="000000"/>
          </a:solidFill>
          <a:latin typeface="+mn-lt"/>
          <a:ea typeface="+mn-ea"/>
          <a:cs typeface="+mn-cs"/>
          <a:sym typeface="Helvetica" charset="0"/>
        </a:defRPr>
      </a:lvl7pPr>
      <a:lvl8pPr marL="2286000" algn="l" defTabSz="457200" rtl="0" fontAlgn="base" hangingPunct="0">
        <a:spcBef>
          <a:spcPct val="0"/>
        </a:spcBef>
        <a:spcAft>
          <a:spcPct val="0"/>
        </a:spcAft>
        <a:defRPr sz="1200">
          <a:solidFill>
            <a:srgbClr val="000000"/>
          </a:solidFill>
          <a:latin typeface="+mn-lt"/>
          <a:ea typeface="+mn-ea"/>
          <a:cs typeface="+mn-cs"/>
          <a:sym typeface="Helvetica" charset="0"/>
        </a:defRPr>
      </a:lvl8pPr>
      <a:lvl9pPr marL="2743200" algn="l" defTabSz="457200" rtl="0" fontAlgn="base" hangingPunct="0">
        <a:spcBef>
          <a:spcPct val="0"/>
        </a:spcBef>
        <a:spcAft>
          <a:spcPct val="0"/>
        </a:spcAft>
        <a:defRPr sz="1200">
          <a:solidFill>
            <a:srgbClr val="000000"/>
          </a:solidFill>
          <a:latin typeface="+mn-lt"/>
          <a:ea typeface="+mn-ea"/>
          <a:cs typeface="+mn-cs"/>
          <a:sym typeface="Helvetica" charset="0"/>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049" name="AutoShape 1"/>
          <p:cNvSpPr>
            <a:spLocks/>
          </p:cNvSpPr>
          <p:nvPr/>
        </p:nvSpPr>
        <p:spPr bwMode="auto">
          <a:xfrm>
            <a:off x="0" y="0"/>
            <a:ext cx="9144000"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w="12700" cap="flat" cmpd="sng">
            <a:noFill/>
            <a:prstDash val="solid"/>
            <a:miter lim="0"/>
            <a:headEnd/>
            <a:tailEnd/>
          </a:ln>
          <a:effectLst/>
        </p:spPr>
        <p:txBody>
          <a:bodyPr lIns="0" tIns="0" rIns="0" bIns="0" anchor="ctr"/>
          <a:lstStyle/>
          <a:p>
            <a:pPr algn="ctr" defTabSz="914400">
              <a:defRPr/>
            </a:pPr>
            <a:endParaRPr lang="tr-TR" sz="1800">
              <a:solidFill>
                <a:srgbClr val="FFFFFF"/>
              </a:solidFill>
              <a:latin typeface="Perpetua" pitchFamily="18" charset="0"/>
              <a:ea typeface="Perpetua" pitchFamily="18" charset="0"/>
              <a:cs typeface="Perpetua" pitchFamily="18" charset="0"/>
              <a:sym typeface="Perpetua" pitchFamily="18" charset="0"/>
            </a:endParaRPr>
          </a:p>
        </p:txBody>
      </p:sp>
      <p:sp>
        <p:nvSpPr>
          <p:cNvPr id="2050" name="AutoShape 2"/>
          <p:cNvSpPr>
            <a:spLocks/>
          </p:cNvSpPr>
          <p:nvPr/>
        </p:nvSpPr>
        <p:spPr bwMode="auto">
          <a:xfrm>
            <a:off x="63500" y="68263"/>
            <a:ext cx="9013825" cy="6694487"/>
          </a:xfrm>
          <a:prstGeom prst="roundRect">
            <a:avLst>
              <a:gd name="adj" fmla="val 4931"/>
            </a:avLst>
          </a:prstGeom>
          <a:solidFill>
            <a:srgbClr val="FFFFFF"/>
          </a:solidFill>
          <a:ln w="6350" cap="sq" cmpd="sng">
            <a:solidFill>
              <a:srgbClr val="000000"/>
            </a:solidFill>
            <a:prstDash val="solid"/>
            <a:round/>
            <a:headEnd/>
            <a:tailEnd/>
          </a:ln>
          <a:effectLst/>
        </p:spPr>
        <p:txBody>
          <a:bodyPr lIns="0" tIns="0" rIns="0" bIns="0" anchor="ctr"/>
          <a:lstStyle/>
          <a:p>
            <a:pPr algn="ctr" defTabSz="914400">
              <a:defRPr/>
            </a:pPr>
            <a:endParaRPr lang="tr-TR" sz="1800">
              <a:solidFill>
                <a:srgbClr val="FFFFFF"/>
              </a:solidFill>
              <a:latin typeface="Perpetua" pitchFamily="18" charset="0"/>
              <a:ea typeface="Perpetua" pitchFamily="18" charset="0"/>
              <a:cs typeface="Perpetua" pitchFamily="18" charset="0"/>
              <a:sym typeface="Perpetua" pitchFamily="18" charset="0"/>
            </a:endParaRPr>
          </a:p>
        </p:txBody>
      </p:sp>
      <p:sp>
        <p:nvSpPr>
          <p:cNvPr id="2052" name="Rectangle 3"/>
          <p:cNvSpPr>
            <a:spLocks noGrp="1"/>
          </p:cNvSpPr>
          <p:nvPr>
            <p:ph type="title"/>
          </p:nvPr>
        </p:nvSpPr>
        <p:spPr bwMode="auto">
          <a:xfrm>
            <a:off x="914400" y="0"/>
            <a:ext cx="7772400"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50800" tIns="50800" rIns="50800" bIns="50800" numCol="1" anchor="b" anchorCtr="0" compatLnSpc="1">
            <a:prstTxWarp prst="textNoShape">
              <a:avLst/>
            </a:prstTxWarp>
          </a:bodyPr>
          <a:lstStyle/>
          <a:p>
            <a:pPr lvl="0"/>
            <a:r>
              <a:rPr lang="tr-TR" altLang="en-US" smtClean="0">
                <a:sym typeface="Helvetica" charset="0"/>
              </a:rPr>
              <a:t>Click to edit Master title style</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457200" rtl="0" eaLnBrk="0" fontAlgn="base" hangingPunct="0">
        <a:spcBef>
          <a:spcPct val="0"/>
        </a:spcBef>
        <a:spcAft>
          <a:spcPct val="0"/>
        </a:spcAft>
        <a:defRPr sz="1200">
          <a:solidFill>
            <a:srgbClr val="000000"/>
          </a:solidFill>
          <a:latin typeface="+mj-lt"/>
          <a:ea typeface="+mj-ea"/>
          <a:cs typeface="+mj-cs"/>
          <a:sym typeface="Helvetica" charset="0"/>
        </a:defRPr>
      </a:lvl1pPr>
      <a:lvl2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2pPr>
      <a:lvl3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3pPr>
      <a:lvl4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4pPr>
      <a:lvl5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5pPr>
      <a:lvl6pPr marL="4572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9144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13716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18288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p:titleStyle>
    <p:bodyStyle>
      <a:lvl1pPr marL="342900" indent="-342900" algn="l" defTabSz="457200" rtl="0" eaLnBrk="0" fontAlgn="base" hangingPunct="0">
        <a:spcBef>
          <a:spcPct val="0"/>
        </a:spcBef>
        <a:spcAft>
          <a:spcPct val="0"/>
        </a:spcAft>
        <a:defRPr sz="1200">
          <a:solidFill>
            <a:srgbClr val="000000"/>
          </a:solidFill>
          <a:latin typeface="+mn-lt"/>
          <a:ea typeface="+mn-ea"/>
          <a:cs typeface="+mn-cs"/>
          <a:sym typeface="Helvetica" charset="0"/>
        </a:defRPr>
      </a:lvl1pPr>
      <a:lvl2pPr marL="228600" indent="228600" algn="l" defTabSz="457200" rtl="0" eaLnBrk="0" fontAlgn="base" hangingPunct="0">
        <a:spcBef>
          <a:spcPct val="0"/>
        </a:spcBef>
        <a:spcAft>
          <a:spcPct val="0"/>
        </a:spcAft>
        <a:defRPr sz="1200">
          <a:solidFill>
            <a:srgbClr val="000000"/>
          </a:solidFill>
          <a:latin typeface="+mn-lt"/>
          <a:ea typeface="+mn-ea"/>
          <a:cs typeface="+mn-cs"/>
          <a:sym typeface="Helvetica" charset="0"/>
        </a:defRPr>
      </a:lvl2pPr>
      <a:lvl3pPr marL="457200" indent="457200" algn="l" defTabSz="457200" rtl="0" eaLnBrk="0" fontAlgn="base" hangingPunct="0">
        <a:spcBef>
          <a:spcPct val="0"/>
        </a:spcBef>
        <a:spcAft>
          <a:spcPct val="0"/>
        </a:spcAft>
        <a:defRPr sz="1200">
          <a:solidFill>
            <a:srgbClr val="000000"/>
          </a:solidFill>
          <a:latin typeface="+mn-lt"/>
          <a:ea typeface="+mn-ea"/>
          <a:cs typeface="+mn-cs"/>
          <a:sym typeface="Helvetica" charset="0"/>
        </a:defRPr>
      </a:lvl3pPr>
      <a:lvl4pPr marL="685800" indent="685800" algn="l" defTabSz="457200" rtl="0" eaLnBrk="0" fontAlgn="base" hangingPunct="0">
        <a:spcBef>
          <a:spcPct val="0"/>
        </a:spcBef>
        <a:spcAft>
          <a:spcPct val="0"/>
        </a:spcAft>
        <a:defRPr sz="1200">
          <a:solidFill>
            <a:srgbClr val="000000"/>
          </a:solidFill>
          <a:latin typeface="+mn-lt"/>
          <a:ea typeface="+mn-ea"/>
          <a:cs typeface="+mn-cs"/>
          <a:sym typeface="Helvetica" charset="0"/>
        </a:defRPr>
      </a:lvl4pPr>
      <a:lvl5pPr marL="914400" indent="914400" algn="l" defTabSz="457200" rtl="0" eaLnBrk="0" fontAlgn="base" hangingPunct="0">
        <a:spcBef>
          <a:spcPct val="0"/>
        </a:spcBef>
        <a:spcAft>
          <a:spcPct val="0"/>
        </a:spcAft>
        <a:defRPr sz="1200">
          <a:solidFill>
            <a:srgbClr val="000000"/>
          </a:solidFill>
          <a:latin typeface="+mn-lt"/>
          <a:ea typeface="+mn-ea"/>
          <a:cs typeface="+mn-cs"/>
          <a:sym typeface="Helvetica" charset="0"/>
        </a:defRPr>
      </a:lvl5pPr>
      <a:lvl6pPr marL="1371600" algn="l" defTabSz="457200" rtl="0" fontAlgn="base" hangingPunct="0">
        <a:spcBef>
          <a:spcPct val="0"/>
        </a:spcBef>
        <a:spcAft>
          <a:spcPct val="0"/>
        </a:spcAft>
        <a:defRPr sz="1200">
          <a:solidFill>
            <a:srgbClr val="000000"/>
          </a:solidFill>
          <a:latin typeface="+mn-lt"/>
          <a:ea typeface="+mn-ea"/>
          <a:cs typeface="+mn-cs"/>
          <a:sym typeface="Helvetica" charset="0"/>
        </a:defRPr>
      </a:lvl6pPr>
      <a:lvl7pPr marL="1828800" algn="l" defTabSz="457200" rtl="0" fontAlgn="base" hangingPunct="0">
        <a:spcBef>
          <a:spcPct val="0"/>
        </a:spcBef>
        <a:spcAft>
          <a:spcPct val="0"/>
        </a:spcAft>
        <a:defRPr sz="1200">
          <a:solidFill>
            <a:srgbClr val="000000"/>
          </a:solidFill>
          <a:latin typeface="+mn-lt"/>
          <a:ea typeface="+mn-ea"/>
          <a:cs typeface="+mn-cs"/>
          <a:sym typeface="Helvetica" charset="0"/>
        </a:defRPr>
      </a:lvl7pPr>
      <a:lvl8pPr marL="2286000" algn="l" defTabSz="457200" rtl="0" fontAlgn="base" hangingPunct="0">
        <a:spcBef>
          <a:spcPct val="0"/>
        </a:spcBef>
        <a:spcAft>
          <a:spcPct val="0"/>
        </a:spcAft>
        <a:defRPr sz="1200">
          <a:solidFill>
            <a:srgbClr val="000000"/>
          </a:solidFill>
          <a:latin typeface="+mn-lt"/>
          <a:ea typeface="+mn-ea"/>
          <a:cs typeface="+mn-cs"/>
          <a:sym typeface="Helvetica" charset="0"/>
        </a:defRPr>
      </a:lvl8pPr>
      <a:lvl9pPr marL="2743200" algn="l" defTabSz="457200" rtl="0" fontAlgn="base" hangingPunct="0">
        <a:spcBef>
          <a:spcPct val="0"/>
        </a:spcBef>
        <a:spcAft>
          <a:spcPct val="0"/>
        </a:spcAft>
        <a:defRPr sz="1200">
          <a:solidFill>
            <a:srgbClr val="000000"/>
          </a:solidFill>
          <a:latin typeface="+mn-lt"/>
          <a:ea typeface="+mn-ea"/>
          <a:cs typeface="+mn-cs"/>
          <a:sym typeface="Helvetica" charset="0"/>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4097" name="AutoShape 1"/>
          <p:cNvSpPr>
            <a:spLocks/>
          </p:cNvSpPr>
          <p:nvPr/>
        </p:nvSpPr>
        <p:spPr bwMode="auto">
          <a:xfrm>
            <a:off x="0" y="0"/>
            <a:ext cx="9144000"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w="12700" cap="flat" cmpd="sng">
            <a:noFill/>
            <a:prstDash val="solid"/>
            <a:miter lim="0"/>
            <a:headEnd/>
            <a:tailEnd/>
          </a:ln>
          <a:effectLst/>
        </p:spPr>
        <p:txBody>
          <a:bodyPr lIns="0" tIns="0" rIns="0" bIns="0" anchor="ctr"/>
          <a:lstStyle/>
          <a:p>
            <a:pPr algn="ctr" defTabSz="914400">
              <a:defRPr/>
            </a:pPr>
            <a:endParaRPr lang="tr-TR" sz="1800">
              <a:solidFill>
                <a:srgbClr val="FFFFFF"/>
              </a:solidFill>
              <a:latin typeface="Perpetua" pitchFamily="18" charset="0"/>
              <a:ea typeface="Perpetua" pitchFamily="18" charset="0"/>
              <a:cs typeface="Perpetua" pitchFamily="18" charset="0"/>
              <a:sym typeface="Perpetua" pitchFamily="18" charset="0"/>
            </a:endParaRPr>
          </a:p>
        </p:txBody>
      </p:sp>
      <p:sp>
        <p:nvSpPr>
          <p:cNvPr id="4098" name="AutoShape 2" descr="image1.tif"/>
          <p:cNvSpPr>
            <a:spLocks/>
          </p:cNvSpPr>
          <p:nvPr/>
        </p:nvSpPr>
        <p:spPr bwMode="auto">
          <a:xfrm>
            <a:off x="65088" y="68263"/>
            <a:ext cx="9012237" cy="6692900"/>
          </a:xfrm>
          <a:prstGeom prst="roundRect">
            <a:avLst>
              <a:gd name="adj" fmla="val 4931"/>
            </a:avLst>
          </a:prstGeom>
          <a:blipFill dpi="0" rotWithShape="0">
            <a:blip r:embed="rId13"/>
            <a:srcRect/>
            <a:tile tx="0" ty="0" sx="100000" sy="100000" flip="none" algn="tl"/>
          </a:blipFill>
          <a:ln w="6350" cap="sq" cmpd="sng">
            <a:solidFill>
              <a:srgbClr val="000000"/>
            </a:solidFill>
            <a:prstDash val="solid"/>
            <a:round/>
            <a:headEnd/>
            <a:tailEnd/>
          </a:ln>
          <a:effectLst/>
        </p:spPr>
        <p:txBody>
          <a:bodyPr lIns="0" tIns="0" rIns="0" bIns="0" anchor="ctr"/>
          <a:lstStyle/>
          <a:p>
            <a:pPr algn="ctr" defTabSz="914400">
              <a:defRPr/>
            </a:pPr>
            <a:endParaRPr lang="tr-TR" sz="1800">
              <a:solidFill>
                <a:srgbClr val="FFFFFF"/>
              </a:solidFill>
              <a:latin typeface="Perpetua" pitchFamily="18" charset="0"/>
              <a:ea typeface="Perpetua" pitchFamily="18" charset="0"/>
              <a:cs typeface="Perpetua" pitchFamily="18" charset="0"/>
              <a:sym typeface="Perpetua" pitchFamily="18" charset="0"/>
            </a:endParaRPr>
          </a:p>
        </p:txBody>
      </p:sp>
      <p:sp>
        <p:nvSpPr>
          <p:cNvPr id="3076" name="Rectangle 3"/>
          <p:cNvSpPr>
            <a:spLocks noGrp="1"/>
          </p:cNvSpPr>
          <p:nvPr>
            <p:ph type="body" idx="1"/>
          </p:nvPr>
        </p:nvSpPr>
        <p:spPr bwMode="auto">
          <a:xfrm>
            <a:off x="1295400" y="3200400"/>
            <a:ext cx="64008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50800" tIns="50800" rIns="50800" bIns="50800" numCol="1" anchor="t" anchorCtr="0" compatLnSpc="1">
            <a:prstTxWarp prst="textNoShape">
              <a:avLst/>
            </a:prstTxWarp>
          </a:bodyPr>
          <a:lstStyle/>
          <a:p>
            <a:pPr lvl="0"/>
            <a:r>
              <a:rPr lang="tr-TR" altLang="en-US" smtClean="0">
                <a:sym typeface="Helvetica" charset="0"/>
              </a:rPr>
              <a:t>Click to edit Master text styles</a:t>
            </a:r>
          </a:p>
          <a:p>
            <a:pPr lvl="1"/>
            <a:r>
              <a:rPr lang="tr-TR" altLang="en-US" smtClean="0">
                <a:sym typeface="Helvetica" charset="0"/>
              </a:rPr>
              <a:t>Second level</a:t>
            </a:r>
          </a:p>
          <a:p>
            <a:pPr lvl="2"/>
            <a:r>
              <a:rPr lang="tr-TR" altLang="en-US" smtClean="0">
                <a:sym typeface="Helvetica" charset="0"/>
              </a:rPr>
              <a:t>Third level</a:t>
            </a:r>
          </a:p>
          <a:p>
            <a:pPr lvl="3"/>
            <a:r>
              <a:rPr lang="tr-TR" altLang="en-US" smtClean="0">
                <a:sym typeface="Helvetica" charset="0"/>
              </a:rPr>
              <a:t>Fourth level</a:t>
            </a:r>
          </a:p>
          <a:p>
            <a:pPr lvl="4"/>
            <a:r>
              <a:rPr lang="tr-TR" altLang="en-US" smtClean="0">
                <a:sym typeface="Helvetica" charset="0"/>
              </a:rPr>
              <a:t>Fifth level</a:t>
            </a:r>
          </a:p>
        </p:txBody>
      </p:sp>
      <p:sp>
        <p:nvSpPr>
          <p:cNvPr id="4100" name="AutoShape 4"/>
          <p:cNvSpPr>
            <a:spLocks/>
          </p:cNvSpPr>
          <p:nvPr/>
        </p:nvSpPr>
        <p:spPr bwMode="auto">
          <a:xfrm>
            <a:off x="61913" y="1447800"/>
            <a:ext cx="9021762" cy="152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D34817"/>
          </a:solidFill>
          <a:ln w="12700" cap="flat" cmpd="sng">
            <a:noFill/>
            <a:prstDash val="solid"/>
            <a:miter lim="0"/>
            <a:headEnd/>
            <a:tailEnd/>
          </a:ln>
          <a:effectLst/>
        </p:spPr>
        <p:txBody>
          <a:bodyPr lIns="0" tIns="0" rIns="0" bIns="0" anchor="ctr"/>
          <a:lstStyle/>
          <a:p>
            <a:pPr algn="ctr" defTabSz="914400">
              <a:defRPr/>
            </a:pPr>
            <a:endParaRPr lang="tr-TR" sz="1800">
              <a:solidFill>
                <a:srgbClr val="FFFFFF"/>
              </a:solidFill>
              <a:latin typeface="Perpetua" pitchFamily="18" charset="0"/>
              <a:ea typeface="Perpetua" pitchFamily="18" charset="0"/>
              <a:cs typeface="Perpetua" pitchFamily="18" charset="0"/>
              <a:sym typeface="Perpetua" pitchFamily="18" charset="0"/>
            </a:endParaRPr>
          </a:p>
        </p:txBody>
      </p:sp>
      <p:sp>
        <p:nvSpPr>
          <p:cNvPr id="4101" name="AutoShape 5"/>
          <p:cNvSpPr>
            <a:spLocks/>
          </p:cNvSpPr>
          <p:nvPr/>
        </p:nvSpPr>
        <p:spPr bwMode="auto">
          <a:xfrm>
            <a:off x="61913" y="1395413"/>
            <a:ext cx="9021762" cy="120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E6AFA9"/>
          </a:solidFill>
          <a:ln w="12700" cap="flat" cmpd="sng">
            <a:noFill/>
            <a:prstDash val="solid"/>
            <a:miter lim="0"/>
            <a:headEnd/>
            <a:tailEnd/>
          </a:ln>
          <a:effectLst/>
        </p:spPr>
        <p:txBody>
          <a:bodyPr lIns="0" tIns="0" rIns="0" bIns="0" anchor="ctr"/>
          <a:lstStyle/>
          <a:p>
            <a:pPr algn="ctr" defTabSz="914400">
              <a:defRPr/>
            </a:pPr>
            <a:endParaRPr lang="tr-TR" sz="1800">
              <a:solidFill>
                <a:srgbClr val="FFFFFF"/>
              </a:solidFill>
              <a:latin typeface="Perpetua" pitchFamily="18" charset="0"/>
              <a:ea typeface="Perpetua" pitchFamily="18" charset="0"/>
              <a:cs typeface="Perpetua" pitchFamily="18" charset="0"/>
              <a:sym typeface="Perpetua" pitchFamily="18" charset="0"/>
            </a:endParaRPr>
          </a:p>
        </p:txBody>
      </p:sp>
      <p:sp>
        <p:nvSpPr>
          <p:cNvPr id="4102" name="AutoShape 6"/>
          <p:cNvSpPr>
            <a:spLocks/>
          </p:cNvSpPr>
          <p:nvPr/>
        </p:nvSpPr>
        <p:spPr bwMode="auto">
          <a:xfrm>
            <a:off x="61913" y="2976563"/>
            <a:ext cx="9021762" cy="1095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918485"/>
          </a:solidFill>
          <a:ln w="12700" cap="flat" cmpd="sng">
            <a:noFill/>
            <a:prstDash val="solid"/>
            <a:miter lim="0"/>
            <a:headEnd/>
            <a:tailEnd/>
          </a:ln>
          <a:effectLst/>
        </p:spPr>
        <p:txBody>
          <a:bodyPr lIns="0" tIns="0" rIns="0" bIns="0" anchor="ctr"/>
          <a:lstStyle/>
          <a:p>
            <a:pPr algn="ctr" defTabSz="914400">
              <a:defRPr/>
            </a:pPr>
            <a:endParaRPr lang="tr-TR" sz="1800">
              <a:solidFill>
                <a:srgbClr val="FFFFFF"/>
              </a:solidFill>
              <a:latin typeface="Perpetua" pitchFamily="18" charset="0"/>
              <a:ea typeface="Perpetua" pitchFamily="18" charset="0"/>
              <a:cs typeface="Perpetua" pitchFamily="18" charset="0"/>
              <a:sym typeface="Perpetua" pitchFamily="18" charset="0"/>
            </a:endParaRPr>
          </a:p>
        </p:txBody>
      </p:sp>
      <p:sp>
        <p:nvSpPr>
          <p:cNvPr id="3080" name="Rectangle 7"/>
          <p:cNvSpPr>
            <a:spLocks noGrp="1"/>
          </p:cNvSpPr>
          <p:nvPr>
            <p:ph type="title"/>
          </p:nvPr>
        </p:nvSpPr>
        <p:spPr bwMode="auto">
          <a:xfrm>
            <a:off x="457200" y="1281113"/>
            <a:ext cx="8229600" cy="191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50800" tIns="50800" rIns="50800" bIns="50800" numCol="1" anchor="ctr" anchorCtr="0" compatLnSpc="1">
            <a:prstTxWarp prst="textNoShape">
              <a:avLst/>
            </a:prstTxWarp>
          </a:bodyPr>
          <a:lstStyle/>
          <a:p>
            <a:pPr lvl="0"/>
            <a:r>
              <a:rPr lang="tr-TR" altLang="en-US" smtClean="0">
                <a:sym typeface="Helvetica" charset="0"/>
              </a:rPr>
              <a:t>Click to edit Master title style</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457200" rtl="0" eaLnBrk="0" fontAlgn="base" hangingPunct="0">
        <a:spcBef>
          <a:spcPct val="0"/>
        </a:spcBef>
        <a:spcAft>
          <a:spcPct val="0"/>
        </a:spcAft>
        <a:defRPr sz="1200">
          <a:solidFill>
            <a:srgbClr val="000000"/>
          </a:solidFill>
          <a:latin typeface="+mj-lt"/>
          <a:ea typeface="+mj-ea"/>
          <a:cs typeface="+mj-cs"/>
          <a:sym typeface="Helvetica" charset="0"/>
        </a:defRPr>
      </a:lvl1pPr>
      <a:lvl2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2pPr>
      <a:lvl3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3pPr>
      <a:lvl4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4pPr>
      <a:lvl5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5pPr>
      <a:lvl6pPr marL="4572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9144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13716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18288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p:titleStyle>
    <p:bodyStyle>
      <a:lvl1pPr marL="342900" indent="-342900" algn="l" defTabSz="457200" rtl="0" eaLnBrk="0" fontAlgn="base" hangingPunct="0">
        <a:spcBef>
          <a:spcPct val="0"/>
        </a:spcBef>
        <a:spcAft>
          <a:spcPct val="0"/>
        </a:spcAft>
        <a:defRPr sz="1200">
          <a:solidFill>
            <a:srgbClr val="000000"/>
          </a:solidFill>
          <a:latin typeface="+mn-lt"/>
          <a:ea typeface="+mn-ea"/>
          <a:cs typeface="+mn-cs"/>
          <a:sym typeface="Helvetica" charset="0"/>
        </a:defRPr>
      </a:lvl1pPr>
      <a:lvl2pPr marL="228600" indent="228600" algn="l" defTabSz="457200" rtl="0" eaLnBrk="0" fontAlgn="base" hangingPunct="0">
        <a:spcBef>
          <a:spcPct val="0"/>
        </a:spcBef>
        <a:spcAft>
          <a:spcPct val="0"/>
        </a:spcAft>
        <a:defRPr sz="1200">
          <a:solidFill>
            <a:srgbClr val="000000"/>
          </a:solidFill>
          <a:latin typeface="+mn-lt"/>
          <a:ea typeface="+mn-ea"/>
          <a:cs typeface="+mn-cs"/>
          <a:sym typeface="Helvetica" charset="0"/>
        </a:defRPr>
      </a:lvl2pPr>
      <a:lvl3pPr marL="457200" indent="457200" algn="l" defTabSz="457200" rtl="0" eaLnBrk="0" fontAlgn="base" hangingPunct="0">
        <a:spcBef>
          <a:spcPct val="0"/>
        </a:spcBef>
        <a:spcAft>
          <a:spcPct val="0"/>
        </a:spcAft>
        <a:defRPr sz="1200">
          <a:solidFill>
            <a:srgbClr val="000000"/>
          </a:solidFill>
          <a:latin typeface="+mn-lt"/>
          <a:ea typeface="+mn-ea"/>
          <a:cs typeface="+mn-cs"/>
          <a:sym typeface="Helvetica" charset="0"/>
        </a:defRPr>
      </a:lvl3pPr>
      <a:lvl4pPr marL="685800" indent="685800" algn="l" defTabSz="457200" rtl="0" eaLnBrk="0" fontAlgn="base" hangingPunct="0">
        <a:spcBef>
          <a:spcPct val="0"/>
        </a:spcBef>
        <a:spcAft>
          <a:spcPct val="0"/>
        </a:spcAft>
        <a:defRPr sz="1200">
          <a:solidFill>
            <a:srgbClr val="000000"/>
          </a:solidFill>
          <a:latin typeface="+mn-lt"/>
          <a:ea typeface="+mn-ea"/>
          <a:cs typeface="+mn-cs"/>
          <a:sym typeface="Helvetica" charset="0"/>
        </a:defRPr>
      </a:lvl4pPr>
      <a:lvl5pPr marL="914400" indent="914400" algn="l" defTabSz="457200" rtl="0" eaLnBrk="0" fontAlgn="base" hangingPunct="0">
        <a:spcBef>
          <a:spcPct val="0"/>
        </a:spcBef>
        <a:spcAft>
          <a:spcPct val="0"/>
        </a:spcAft>
        <a:defRPr sz="1200">
          <a:solidFill>
            <a:srgbClr val="000000"/>
          </a:solidFill>
          <a:latin typeface="+mn-lt"/>
          <a:ea typeface="+mn-ea"/>
          <a:cs typeface="+mn-cs"/>
          <a:sym typeface="Helvetica" charset="0"/>
        </a:defRPr>
      </a:lvl5pPr>
      <a:lvl6pPr marL="1371600" algn="l" defTabSz="457200" rtl="0" fontAlgn="base" hangingPunct="0">
        <a:spcBef>
          <a:spcPct val="0"/>
        </a:spcBef>
        <a:spcAft>
          <a:spcPct val="0"/>
        </a:spcAft>
        <a:defRPr sz="1200">
          <a:solidFill>
            <a:srgbClr val="000000"/>
          </a:solidFill>
          <a:latin typeface="+mn-lt"/>
          <a:ea typeface="+mn-ea"/>
          <a:cs typeface="+mn-cs"/>
          <a:sym typeface="Helvetica" charset="0"/>
        </a:defRPr>
      </a:lvl6pPr>
      <a:lvl7pPr marL="1828800" algn="l" defTabSz="457200" rtl="0" fontAlgn="base" hangingPunct="0">
        <a:spcBef>
          <a:spcPct val="0"/>
        </a:spcBef>
        <a:spcAft>
          <a:spcPct val="0"/>
        </a:spcAft>
        <a:defRPr sz="1200">
          <a:solidFill>
            <a:srgbClr val="000000"/>
          </a:solidFill>
          <a:latin typeface="+mn-lt"/>
          <a:ea typeface="+mn-ea"/>
          <a:cs typeface="+mn-cs"/>
          <a:sym typeface="Helvetica" charset="0"/>
        </a:defRPr>
      </a:lvl7pPr>
      <a:lvl8pPr marL="2286000" algn="l" defTabSz="457200" rtl="0" fontAlgn="base" hangingPunct="0">
        <a:spcBef>
          <a:spcPct val="0"/>
        </a:spcBef>
        <a:spcAft>
          <a:spcPct val="0"/>
        </a:spcAft>
        <a:defRPr sz="1200">
          <a:solidFill>
            <a:srgbClr val="000000"/>
          </a:solidFill>
          <a:latin typeface="+mn-lt"/>
          <a:ea typeface="+mn-ea"/>
          <a:cs typeface="+mn-cs"/>
          <a:sym typeface="Helvetica" charset="0"/>
        </a:defRPr>
      </a:lvl8pPr>
      <a:lvl9pPr marL="2743200" algn="l" defTabSz="457200" rtl="0" fontAlgn="base" hangingPunct="0">
        <a:spcBef>
          <a:spcPct val="0"/>
        </a:spcBef>
        <a:spcAft>
          <a:spcPct val="0"/>
        </a:spcAft>
        <a:defRPr sz="1200">
          <a:solidFill>
            <a:srgbClr val="000000"/>
          </a:solidFill>
          <a:latin typeface="+mn-lt"/>
          <a:ea typeface="+mn-ea"/>
          <a:cs typeface="+mn-cs"/>
          <a:sym typeface="Helvetica" charset="0"/>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www.sciencedirect.com/science/journal/01672681/3/4" TargetMode="External"/><Relationship Id="rId2" Type="http://schemas.openxmlformats.org/officeDocument/2006/relationships/hyperlink" Target="http://www.sciencedirect.com/science/journal/01672681"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www.oxfordscholarship.com/view/10.1093/0199262055.001.0001/acprof-9780199262052"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youtube.com/watch?v=_tqW8YZDE9o" TargetMode="External"/><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body" idx="1"/>
          </p:nvPr>
        </p:nvSpPr>
        <p:spPr>
          <a:xfrm>
            <a:off x="1295400" y="3200400"/>
            <a:ext cx="6400800" cy="1600200"/>
          </a:xfrm>
        </p:spPr>
        <p:txBody>
          <a:bodyPr/>
          <a:lstStyle/>
          <a:p>
            <a:pPr marL="0" indent="0" algn="ctr" defTabSz="914400" eaLnBrk="1">
              <a:spcBef>
                <a:spcPts val="500"/>
              </a:spcBef>
            </a:pPr>
            <a:r>
              <a:rPr lang="tr-TR" altLang="en-US" sz="2600" dirty="0" err="1" smtClean="0">
                <a:solidFill>
                  <a:srgbClr val="696464"/>
                </a:solidFill>
                <a:latin typeface="Perpetua" pitchFamily="18" charset="0"/>
                <a:ea typeface="Perpetua" pitchFamily="18" charset="0"/>
                <a:cs typeface="Perpetua" pitchFamily="18" charset="0"/>
                <a:sym typeface="Perpetua" pitchFamily="18" charset="0"/>
              </a:rPr>
              <a:t>Lecture</a:t>
            </a:r>
            <a:r>
              <a:rPr lang="tr-TR" altLang="en-US" sz="2600" dirty="0" smtClean="0">
                <a:solidFill>
                  <a:srgbClr val="696464"/>
                </a:solidFill>
                <a:latin typeface="Perpetua" pitchFamily="18" charset="0"/>
                <a:ea typeface="Perpetua" pitchFamily="18" charset="0"/>
                <a:cs typeface="Perpetua" pitchFamily="18" charset="0"/>
                <a:sym typeface="Perpetua" pitchFamily="18" charset="0"/>
              </a:rPr>
              <a:t> </a:t>
            </a:r>
            <a:r>
              <a:rPr lang="en-US" altLang="en-US" sz="2600" dirty="0">
                <a:solidFill>
                  <a:srgbClr val="696464"/>
                </a:solidFill>
                <a:latin typeface="Perpetua" pitchFamily="18" charset="0"/>
                <a:ea typeface="Perpetua" pitchFamily="18" charset="0"/>
                <a:cs typeface="Perpetua" pitchFamily="18" charset="0"/>
                <a:sym typeface="Perpetua" pitchFamily="18" charset="0"/>
              </a:rPr>
              <a:t>7</a:t>
            </a:r>
            <a:r>
              <a:rPr lang="tr-TR" altLang="en-US" sz="2600" dirty="0" smtClean="0">
                <a:solidFill>
                  <a:srgbClr val="696464"/>
                </a:solidFill>
                <a:latin typeface="Perpetua" pitchFamily="18" charset="0"/>
                <a:ea typeface="Perpetua" pitchFamily="18" charset="0"/>
                <a:cs typeface="Perpetua" pitchFamily="18" charset="0"/>
                <a:sym typeface="Perpetua" pitchFamily="18" charset="0"/>
              </a:rPr>
              <a:t> </a:t>
            </a:r>
          </a:p>
          <a:p>
            <a:pPr marL="0" indent="0" algn="ctr" defTabSz="914400" eaLnBrk="1">
              <a:spcBef>
                <a:spcPts val="500"/>
              </a:spcBef>
            </a:pPr>
            <a:r>
              <a:rPr lang="tr-TR" altLang="en-US" sz="2600" dirty="0" err="1" smtClean="0">
                <a:solidFill>
                  <a:srgbClr val="696464"/>
                </a:solidFill>
                <a:latin typeface="Perpetua" pitchFamily="18" charset="0"/>
                <a:ea typeface="Perpetua" pitchFamily="18" charset="0"/>
                <a:cs typeface="Perpetua" pitchFamily="18" charset="0"/>
                <a:sym typeface="Perpetua" pitchFamily="18" charset="0"/>
              </a:rPr>
              <a:t>March</a:t>
            </a:r>
            <a:r>
              <a:rPr lang="tr-TR" altLang="en-US" sz="2600" smtClean="0">
                <a:solidFill>
                  <a:srgbClr val="696464"/>
                </a:solidFill>
                <a:latin typeface="Perpetua" pitchFamily="18" charset="0"/>
                <a:ea typeface="Perpetua" pitchFamily="18" charset="0"/>
                <a:cs typeface="Perpetua" pitchFamily="18" charset="0"/>
                <a:sym typeface="Perpetua" pitchFamily="18" charset="0"/>
              </a:rPr>
              <a:t> 20</a:t>
            </a:r>
            <a:endParaRPr lang="tr-TR" altLang="en-US" sz="2600" dirty="0" smtClean="0">
              <a:solidFill>
                <a:srgbClr val="696464"/>
              </a:solidFill>
              <a:latin typeface="Perpetua" pitchFamily="18" charset="0"/>
              <a:ea typeface="Perpetua" pitchFamily="18" charset="0"/>
              <a:cs typeface="Perpetua" pitchFamily="18" charset="0"/>
              <a:sym typeface="Perpetua" pitchFamily="18" charset="0"/>
            </a:endParaRPr>
          </a:p>
        </p:txBody>
      </p:sp>
      <p:sp>
        <p:nvSpPr>
          <p:cNvPr id="4099" name="Rectangle 2"/>
          <p:cNvSpPr>
            <a:spLocks noGrp="1" noChangeArrowheads="1"/>
          </p:cNvSpPr>
          <p:nvPr>
            <p:ph type="title"/>
          </p:nvPr>
        </p:nvSpPr>
        <p:spPr>
          <a:xfrm>
            <a:off x="457200" y="1504950"/>
            <a:ext cx="8229600" cy="1470025"/>
          </a:xfrm>
        </p:spPr>
        <p:txBody>
          <a:bodyPr/>
          <a:lstStyle/>
          <a:p>
            <a:pPr algn="ctr" defTabSz="914400" eaLnBrk="1"/>
            <a:r>
              <a:rPr lang="tr-TR" altLang="en-US" sz="4000" smtClean="0">
                <a:solidFill>
                  <a:srgbClr val="FFFFFF"/>
                </a:solidFill>
              </a:rPr>
              <a:t>Econ 100</a:t>
            </a:r>
            <a:br>
              <a:rPr lang="tr-TR" altLang="en-US" sz="4000" smtClean="0">
                <a:solidFill>
                  <a:srgbClr val="FFFFFF"/>
                </a:solidFill>
              </a:rPr>
            </a:br>
            <a:r>
              <a:rPr lang="tr-TR" altLang="en-US" sz="4000" smtClean="0">
                <a:solidFill>
                  <a:srgbClr val="FFFFFF"/>
                </a:solidFill>
              </a:rPr>
              <a:t>Principles of Economics</a:t>
            </a:r>
            <a:endParaRPr lang="tr-TR" altLang="en-US" smtClean="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tr-TR"/>
          </a:p>
        </p:txBody>
      </p:sp>
      <p:sp>
        <p:nvSpPr>
          <p:cNvPr id="3" name="Content Placeholder 2"/>
          <p:cNvSpPr>
            <a:spLocks noGrp="1"/>
          </p:cNvSpPr>
          <p:nvPr>
            <p:ph sz="half" idx="1"/>
          </p:nvPr>
        </p:nvSpPr>
        <p:spPr>
          <a:xfrm>
            <a:off x="457200" y="1600200"/>
            <a:ext cx="4186808" cy="4525963"/>
          </a:xfrm>
        </p:spPr>
        <p:txBody>
          <a:bodyPr>
            <a:normAutofit/>
          </a:bodyPr>
          <a:lstStyle/>
          <a:p>
            <a:pPr marL="0" indent="0">
              <a:spcBef>
                <a:spcPts val="0"/>
              </a:spcBef>
              <a:buNone/>
            </a:pPr>
            <a:r>
              <a:rPr lang="en-US" sz="2400" dirty="0" smtClean="0"/>
              <a:t>If you search </a:t>
            </a:r>
            <a:r>
              <a:rPr lang="en-US" sz="2400" dirty="0"/>
              <a:t>for </a:t>
            </a:r>
            <a:endParaRPr lang="en-US" sz="2400" dirty="0" smtClean="0"/>
          </a:p>
          <a:p>
            <a:pPr marL="0" indent="0">
              <a:spcBef>
                <a:spcPts val="0"/>
              </a:spcBef>
              <a:buNone/>
            </a:pPr>
            <a:r>
              <a:rPr lang="en-US" sz="2400" dirty="0" smtClean="0"/>
              <a:t>“</a:t>
            </a:r>
            <a:r>
              <a:rPr lang="en-US" sz="2400" dirty="0"/>
              <a:t>ultimatum bargaining” on </a:t>
            </a:r>
            <a:r>
              <a:rPr lang="en-US" sz="2400" dirty="0" smtClean="0"/>
              <a:t>scholar.google.com, </a:t>
            </a:r>
            <a:endParaRPr lang="en-US" sz="2400" dirty="0"/>
          </a:p>
          <a:p>
            <a:pPr marL="0" indent="0">
              <a:spcBef>
                <a:spcPts val="0"/>
              </a:spcBef>
              <a:buNone/>
            </a:pPr>
            <a:r>
              <a:rPr lang="en-US" sz="2400" dirty="0" smtClean="0"/>
              <a:t>you will find more </a:t>
            </a:r>
            <a:r>
              <a:rPr lang="en-US" sz="2400" dirty="0"/>
              <a:t>than </a:t>
            </a:r>
            <a:endParaRPr lang="en-US" sz="2400" dirty="0" smtClean="0"/>
          </a:p>
          <a:p>
            <a:pPr marL="0" indent="0">
              <a:spcBef>
                <a:spcPts val="0"/>
              </a:spcBef>
              <a:buNone/>
            </a:pPr>
            <a:r>
              <a:rPr lang="en-US" sz="3200" b="1" dirty="0" smtClean="0"/>
              <a:t>24,000 </a:t>
            </a:r>
            <a:r>
              <a:rPr lang="en-US" sz="3200" b="1" dirty="0"/>
              <a:t>results</a:t>
            </a:r>
            <a:r>
              <a:rPr lang="en-US" sz="2400" dirty="0"/>
              <a:t>. </a:t>
            </a:r>
            <a:endParaRPr lang="en-US" sz="2400" dirty="0" smtClean="0"/>
          </a:p>
        </p:txBody>
      </p:sp>
      <p:sp>
        <p:nvSpPr>
          <p:cNvPr id="6" name="Content Placeholder 5"/>
          <p:cNvSpPr>
            <a:spLocks noGrp="1"/>
          </p:cNvSpPr>
          <p:nvPr>
            <p:ph sz="half" idx="2"/>
          </p:nvPr>
        </p:nvSpPr>
        <p:spPr/>
        <p:txBody>
          <a:bodyPr/>
          <a:lstStyle/>
          <a:p>
            <a:endParaRPr lang="tr-TR"/>
          </a:p>
        </p:txBody>
      </p:sp>
      <p:pic>
        <p:nvPicPr>
          <p:cNvPr id="1026" name="Picture 2"/>
          <p:cNvPicPr>
            <a:picLocks noChangeAspect="1" noChangeArrowheads="1"/>
          </p:cNvPicPr>
          <p:nvPr/>
        </p:nvPicPr>
        <p:blipFill>
          <a:blip r:embed="rId2" cstate="print"/>
          <a:srcRect/>
          <a:stretch>
            <a:fillRect/>
          </a:stretch>
        </p:blipFill>
        <p:spPr bwMode="auto">
          <a:xfrm>
            <a:off x="4073996" y="44624"/>
            <a:ext cx="5034508" cy="6763225"/>
          </a:xfrm>
          <a:prstGeom prst="rect">
            <a:avLst/>
          </a:prstGeom>
          <a:noFill/>
          <a:ln w="9525">
            <a:noFill/>
            <a:miter lim="800000"/>
            <a:headEnd/>
            <a:tailEnd/>
          </a:ln>
        </p:spPr>
      </p:pic>
    </p:spTree>
    <p:extLst>
      <p:ext uri="{BB962C8B-B14F-4D97-AF65-F5344CB8AC3E}">
        <p14:creationId xmlns:p14="http://schemas.microsoft.com/office/powerpoint/2010/main" val="3562769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normAutofit/>
          </a:bodyPr>
          <a:lstStyle/>
          <a:p>
            <a:pPr marL="0" indent="0">
              <a:spcBef>
                <a:spcPts val="0"/>
              </a:spcBef>
              <a:spcAft>
                <a:spcPts val="1200"/>
              </a:spcAft>
              <a:buNone/>
            </a:pPr>
            <a:r>
              <a:rPr lang="en-US" sz="2400" dirty="0" smtClean="0"/>
              <a:t> Werner </a:t>
            </a:r>
            <a:r>
              <a:rPr lang="en-US" sz="2400" dirty="0" err="1" smtClean="0"/>
              <a:t>Güth</a:t>
            </a:r>
            <a:r>
              <a:rPr lang="en-US" sz="2400" dirty="0" smtClean="0"/>
              <a:t>, Rolf </a:t>
            </a:r>
            <a:r>
              <a:rPr lang="en-US" sz="2400" dirty="0" err="1" smtClean="0"/>
              <a:t>Schmittberger</a:t>
            </a:r>
            <a:r>
              <a:rPr lang="en-US" sz="2400" dirty="0" smtClean="0"/>
              <a:t>, and Bernd </a:t>
            </a:r>
            <a:r>
              <a:rPr lang="en-US" sz="2400" dirty="0" err="1" smtClean="0"/>
              <a:t>Schwarze</a:t>
            </a:r>
            <a:endParaRPr lang="en-US" sz="2400" dirty="0" smtClean="0"/>
          </a:p>
          <a:p>
            <a:pPr marL="0" indent="0">
              <a:spcBef>
                <a:spcPts val="0"/>
              </a:spcBef>
              <a:spcAft>
                <a:spcPts val="1200"/>
              </a:spcAft>
              <a:buNone/>
            </a:pPr>
            <a:r>
              <a:rPr lang="en-US" sz="2400" dirty="0" smtClean="0"/>
              <a:t>“An experimental analysis of ultimatum bargaining,” </a:t>
            </a:r>
          </a:p>
          <a:p>
            <a:pPr marL="0" indent="0">
              <a:spcBef>
                <a:spcPts val="0"/>
              </a:spcBef>
              <a:spcAft>
                <a:spcPts val="1200"/>
              </a:spcAft>
              <a:buNone/>
            </a:pPr>
            <a:r>
              <a:rPr lang="en-US" sz="2000" dirty="0" smtClean="0">
                <a:hlinkClick r:id="rId2" tooltip="Go to Journal of Economic Behavior &amp; Organization on ScienceDirect"/>
              </a:rPr>
              <a:t>“Journal of Economic Behavior &amp; Organization</a:t>
            </a:r>
            <a:r>
              <a:rPr lang="en-US" sz="2000" dirty="0" smtClean="0"/>
              <a:t> </a:t>
            </a:r>
            <a:r>
              <a:rPr lang="en-US" sz="2000" dirty="0" smtClean="0">
                <a:hlinkClick r:id="rId3" tooltip="Go to table of contents for this volume/issue"/>
              </a:rPr>
              <a:t>Volume 3, Issue 4</a:t>
            </a:r>
            <a:r>
              <a:rPr lang="en-US" sz="2000" dirty="0" smtClean="0"/>
              <a:t>, December 1982, Pages 367–388.</a:t>
            </a:r>
          </a:p>
          <a:p>
            <a:pPr marL="0" indent="0">
              <a:spcBef>
                <a:spcPts val="0"/>
              </a:spcBef>
              <a:spcAft>
                <a:spcPts val="1200"/>
              </a:spcAft>
              <a:buNone/>
            </a:pPr>
            <a:endParaRPr lang="en-US" sz="2400" dirty="0" smtClean="0"/>
          </a:p>
          <a:p>
            <a:pPr marL="0" indent="0">
              <a:spcBef>
                <a:spcPts val="0"/>
              </a:spcBef>
              <a:spcAft>
                <a:spcPts val="1200"/>
              </a:spcAft>
              <a:buNone/>
            </a:pPr>
            <a:r>
              <a:rPr lang="en-US" sz="2400" dirty="0" smtClean="0"/>
              <a:t>The first sentence:  </a:t>
            </a:r>
          </a:p>
          <a:p>
            <a:pPr marL="0" indent="0">
              <a:spcBef>
                <a:spcPts val="0"/>
              </a:spcBef>
              <a:spcAft>
                <a:spcPts val="1200"/>
              </a:spcAft>
              <a:buNone/>
            </a:pPr>
            <a:r>
              <a:rPr lang="en-US" sz="2400" dirty="0" smtClean="0"/>
              <a:t>“There are many experimental studies of bargaining behavior, but surprisingly enough nearly </a:t>
            </a:r>
            <a:r>
              <a:rPr lang="en-US" sz="2400" dirty="0" smtClean="0">
                <a:solidFill>
                  <a:srgbClr val="FF0000"/>
                </a:solidFill>
              </a:rPr>
              <a:t>no attempt has been made to investigate</a:t>
            </a:r>
            <a:r>
              <a:rPr lang="en-US" sz="2400" dirty="0" smtClean="0"/>
              <a:t> the so-called </a:t>
            </a:r>
            <a:r>
              <a:rPr lang="en-US" sz="2400" dirty="0" smtClean="0">
                <a:solidFill>
                  <a:srgbClr val="FF0000"/>
                </a:solidFill>
              </a:rPr>
              <a:t>ultimatum bargaining </a:t>
            </a:r>
            <a:r>
              <a:rPr lang="en-US" sz="2400" dirty="0" smtClean="0"/>
              <a:t>behavior </a:t>
            </a:r>
            <a:r>
              <a:rPr lang="en-US" sz="2400" dirty="0" smtClean="0">
                <a:solidFill>
                  <a:srgbClr val="FF0000"/>
                </a:solidFill>
              </a:rPr>
              <a:t>experimentally</a:t>
            </a:r>
            <a:r>
              <a:rPr lang="en-US" sz="2400" dirty="0" smtClean="0"/>
              <a:t>.”</a:t>
            </a:r>
          </a:p>
        </p:txBody>
      </p:sp>
    </p:spTree>
    <p:extLst>
      <p:ext uri="{BB962C8B-B14F-4D97-AF65-F5344CB8AC3E}">
        <p14:creationId xmlns:p14="http://schemas.microsoft.com/office/powerpoint/2010/main" val="162050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normAutofit/>
          </a:bodyPr>
          <a:lstStyle/>
          <a:p>
            <a:pPr marL="0" indent="0">
              <a:spcBef>
                <a:spcPts val="0"/>
              </a:spcBef>
              <a:spcAft>
                <a:spcPts val="1200"/>
              </a:spcAft>
              <a:buNone/>
            </a:pPr>
            <a:r>
              <a:rPr lang="en-US" sz="2400" dirty="0" smtClean="0"/>
              <a:t>Since then thousands of ultimatum game experiments and extensions have been published.</a:t>
            </a:r>
          </a:p>
          <a:p>
            <a:pPr marL="0" indent="0">
              <a:spcBef>
                <a:spcPts val="0"/>
              </a:spcBef>
              <a:spcAft>
                <a:spcPts val="1200"/>
              </a:spcAft>
              <a:buNone/>
            </a:pPr>
            <a:endParaRPr lang="tr-TR" sz="2400" dirty="0"/>
          </a:p>
        </p:txBody>
      </p:sp>
    </p:spTree>
    <p:extLst>
      <p:ext uri="{BB962C8B-B14F-4D97-AF65-F5344CB8AC3E}">
        <p14:creationId xmlns:p14="http://schemas.microsoft.com/office/powerpoint/2010/main" val="3543805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normAutofit/>
          </a:bodyPr>
          <a:lstStyle/>
          <a:p>
            <a:pPr marL="0" indent="0">
              <a:spcBef>
                <a:spcPts val="0"/>
              </a:spcBef>
              <a:spcAft>
                <a:spcPts val="1200"/>
              </a:spcAft>
              <a:buNone/>
            </a:pPr>
            <a:r>
              <a:rPr lang="en-US" sz="2400" dirty="0" smtClean="0"/>
              <a:t>Initially, researchers used the ultimatum game to study bargaining and to document limits of the assumptions of rationality, material selfishness, or opportunism.</a:t>
            </a:r>
            <a:endParaRPr lang="tr-TR" sz="2400" dirty="0"/>
          </a:p>
        </p:txBody>
      </p:sp>
    </p:spTree>
    <p:extLst>
      <p:ext uri="{BB962C8B-B14F-4D97-AF65-F5344CB8AC3E}">
        <p14:creationId xmlns:p14="http://schemas.microsoft.com/office/powerpoint/2010/main" val="2788943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noAutofit/>
          </a:bodyPr>
          <a:lstStyle/>
          <a:p>
            <a:pPr marL="0" indent="0">
              <a:spcBef>
                <a:spcPts val="0"/>
              </a:spcBef>
              <a:spcAft>
                <a:spcPts val="600"/>
              </a:spcAft>
              <a:buNone/>
            </a:pPr>
            <a:r>
              <a:rPr lang="en-US" sz="2400" dirty="0" smtClean="0"/>
              <a:t>“Bargaining and Market Behavior in Jerusalem, Ljubljana, Pittsburgh, and Tokyo: An Experimental Study” 1991</a:t>
            </a:r>
          </a:p>
          <a:p>
            <a:pPr marL="0" indent="0">
              <a:spcBef>
                <a:spcPts val="0"/>
              </a:spcBef>
              <a:spcAft>
                <a:spcPts val="600"/>
              </a:spcAft>
              <a:buNone/>
            </a:pPr>
            <a:r>
              <a:rPr lang="en-US" sz="2400" dirty="0" smtClean="0"/>
              <a:t>Authors: Alvin </a:t>
            </a:r>
            <a:r>
              <a:rPr lang="tr-TR" sz="2400" dirty="0" err="1" smtClean="0"/>
              <a:t>Roth</a:t>
            </a:r>
            <a:r>
              <a:rPr lang="en-US" sz="2400" baseline="30000" dirty="0" smtClean="0"/>
              <a:t>*</a:t>
            </a:r>
            <a:r>
              <a:rPr lang="tr-TR" sz="2400" dirty="0" smtClean="0"/>
              <a:t>,</a:t>
            </a:r>
            <a:r>
              <a:rPr lang="en-US" sz="2400" dirty="0" smtClean="0"/>
              <a:t> </a:t>
            </a:r>
            <a:r>
              <a:rPr lang="tr-TR" sz="2400" dirty="0" err="1" smtClean="0"/>
              <a:t>Vesna</a:t>
            </a:r>
            <a:r>
              <a:rPr lang="tr-TR" sz="2400" dirty="0" smtClean="0"/>
              <a:t> </a:t>
            </a:r>
            <a:r>
              <a:rPr lang="tr-TR" sz="2400" dirty="0" err="1" smtClean="0"/>
              <a:t>Prasnikar</a:t>
            </a:r>
            <a:r>
              <a:rPr lang="en-US" sz="2400" dirty="0" smtClean="0"/>
              <a:t>, </a:t>
            </a:r>
            <a:r>
              <a:rPr lang="tr-TR" sz="2400" dirty="0" err="1" smtClean="0"/>
              <a:t>Masahiro</a:t>
            </a:r>
            <a:r>
              <a:rPr lang="tr-TR" sz="2400" dirty="0" smtClean="0"/>
              <a:t> </a:t>
            </a:r>
            <a:r>
              <a:rPr lang="tr-TR" sz="2400" dirty="0" err="1" smtClean="0"/>
              <a:t>Okuno</a:t>
            </a:r>
            <a:r>
              <a:rPr lang="tr-TR" sz="2400" dirty="0" smtClean="0"/>
              <a:t>-</a:t>
            </a:r>
            <a:r>
              <a:rPr lang="tr-TR" sz="2400" dirty="0" err="1" smtClean="0"/>
              <a:t>Fujiwara</a:t>
            </a:r>
            <a:r>
              <a:rPr lang="en-US" sz="2400" dirty="0" smtClean="0"/>
              <a:t>, and </a:t>
            </a:r>
            <a:r>
              <a:rPr lang="tr-TR" sz="2400" dirty="0" err="1" smtClean="0"/>
              <a:t>Shmuel</a:t>
            </a:r>
            <a:r>
              <a:rPr lang="tr-TR" sz="2400" dirty="0" smtClean="0"/>
              <a:t> Zamir</a:t>
            </a:r>
            <a:endParaRPr lang="en-US" sz="2400" dirty="0" smtClean="0"/>
          </a:p>
          <a:p>
            <a:pPr marL="0" indent="0">
              <a:spcBef>
                <a:spcPts val="0"/>
              </a:spcBef>
              <a:spcAft>
                <a:spcPts val="600"/>
              </a:spcAft>
              <a:buNone/>
            </a:pPr>
            <a:r>
              <a:rPr lang="en-US" sz="2400" baseline="0" dirty="0" smtClean="0"/>
              <a:t>College students</a:t>
            </a:r>
            <a:r>
              <a:rPr lang="en-US" sz="2400" dirty="0" smtClean="0"/>
              <a:t> are asked to play the “Ultimatum bargaining game”.</a:t>
            </a:r>
          </a:p>
        </p:txBody>
      </p:sp>
      <p:pic>
        <p:nvPicPr>
          <p:cNvPr id="1026" name="Picture 2"/>
          <p:cNvPicPr>
            <a:picLocks noChangeAspect="1" noChangeArrowheads="1"/>
          </p:cNvPicPr>
          <p:nvPr/>
        </p:nvPicPr>
        <p:blipFill>
          <a:blip r:embed="rId2" cstate="print"/>
          <a:srcRect/>
          <a:stretch>
            <a:fillRect/>
          </a:stretch>
        </p:blipFill>
        <p:spPr bwMode="auto">
          <a:xfrm>
            <a:off x="6236593" y="4005064"/>
            <a:ext cx="2619375" cy="1743075"/>
          </a:xfrm>
          <a:prstGeom prst="rect">
            <a:avLst/>
          </a:prstGeom>
          <a:noFill/>
          <a:ln w="9525">
            <a:noFill/>
            <a:miter lim="800000"/>
            <a:headEnd/>
            <a:tailEnd/>
          </a:ln>
        </p:spPr>
      </p:pic>
      <p:sp>
        <p:nvSpPr>
          <p:cNvPr id="5" name="Rectangle 4"/>
          <p:cNvSpPr/>
          <p:nvPr/>
        </p:nvSpPr>
        <p:spPr>
          <a:xfrm>
            <a:off x="5832648" y="5805264"/>
            <a:ext cx="3203848" cy="701731"/>
          </a:xfrm>
          <a:prstGeom prst="rect">
            <a:avLst/>
          </a:prstGeom>
        </p:spPr>
        <p:txBody>
          <a:bodyPr wrap="square">
            <a:spAutoFit/>
          </a:bodyPr>
          <a:lstStyle/>
          <a:p>
            <a:pPr algn="ctr">
              <a:lnSpc>
                <a:spcPct val="110000"/>
              </a:lnSpc>
            </a:pPr>
            <a:r>
              <a:rPr lang="en-US" dirty="0" smtClean="0"/>
              <a:t> </a:t>
            </a:r>
            <a:r>
              <a:rPr lang="en-US" baseline="30000" dirty="0" smtClean="0"/>
              <a:t>*</a:t>
            </a:r>
            <a:r>
              <a:rPr lang="en-US" dirty="0" smtClean="0"/>
              <a:t>Al Roth</a:t>
            </a:r>
          </a:p>
          <a:p>
            <a:pPr algn="ctr">
              <a:lnSpc>
                <a:spcPct val="110000"/>
              </a:lnSpc>
            </a:pPr>
            <a:r>
              <a:rPr lang="en-US" dirty="0" smtClean="0"/>
              <a:t>2012 Nobel prize in Economics</a:t>
            </a:r>
          </a:p>
        </p:txBody>
      </p:sp>
    </p:spTree>
    <p:extLst>
      <p:ext uri="{BB962C8B-B14F-4D97-AF65-F5344CB8AC3E}">
        <p14:creationId xmlns:p14="http://schemas.microsoft.com/office/powerpoint/2010/main" val="1837962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Results </a:t>
            </a:r>
            <a:endParaRPr lang="tr-TR" sz="2800" dirty="0"/>
          </a:p>
        </p:txBody>
      </p:sp>
      <p:sp>
        <p:nvSpPr>
          <p:cNvPr id="3" name="Content Placeholder 2"/>
          <p:cNvSpPr>
            <a:spLocks noGrp="1"/>
          </p:cNvSpPr>
          <p:nvPr>
            <p:ph idx="1"/>
          </p:nvPr>
        </p:nvSpPr>
        <p:spPr/>
        <p:txBody>
          <a:bodyPr>
            <a:noAutofit/>
          </a:bodyPr>
          <a:lstStyle/>
          <a:p>
            <a:pPr marL="36000" indent="0">
              <a:spcBef>
                <a:spcPts val="0"/>
              </a:spcBef>
              <a:spcAft>
                <a:spcPts val="1200"/>
              </a:spcAft>
              <a:buNone/>
            </a:pPr>
            <a:r>
              <a:rPr lang="en-US" sz="2400" baseline="0" dirty="0" smtClean="0"/>
              <a:t>The most common offer in all 4 countries were in the range of 40 - 50 % of the total.</a:t>
            </a:r>
          </a:p>
          <a:p>
            <a:pPr marL="36000" indent="0">
              <a:spcBef>
                <a:spcPts val="0"/>
              </a:spcBef>
              <a:spcAft>
                <a:spcPts val="1200"/>
              </a:spcAft>
              <a:buNone/>
            </a:pPr>
            <a:r>
              <a:rPr lang="en-US" sz="2400" baseline="0" dirty="0" smtClean="0"/>
              <a:t>In Yugoslavia and the U.S. it was 50%, </a:t>
            </a:r>
          </a:p>
          <a:p>
            <a:pPr marL="36000" indent="0">
              <a:spcBef>
                <a:spcPts val="0"/>
              </a:spcBef>
              <a:spcAft>
                <a:spcPts val="1200"/>
              </a:spcAft>
              <a:buNone/>
            </a:pPr>
            <a:r>
              <a:rPr lang="en-US" sz="2400" dirty="0" smtClean="0"/>
              <a:t>I</a:t>
            </a:r>
            <a:r>
              <a:rPr lang="en-US" sz="2400" baseline="0" dirty="0" smtClean="0"/>
              <a:t>n Japan and Israel it was closer to 40%.</a:t>
            </a:r>
          </a:p>
          <a:p>
            <a:pPr marL="36000" indent="0">
              <a:spcBef>
                <a:spcPts val="0"/>
              </a:spcBef>
              <a:spcAft>
                <a:spcPts val="1200"/>
              </a:spcAft>
              <a:buNone/>
            </a:pPr>
            <a:r>
              <a:rPr lang="en-US" sz="2400" dirty="0" smtClean="0"/>
              <a:t>Rejection rates were not higher in Japan and Israel.</a:t>
            </a:r>
            <a:endParaRPr lang="en-US" sz="2400" baseline="0" dirty="0" smtClean="0"/>
          </a:p>
          <a:p>
            <a:pPr marL="36000" indent="0">
              <a:spcBef>
                <a:spcPts val="0"/>
              </a:spcBef>
              <a:spcAft>
                <a:spcPts val="1200"/>
              </a:spcAft>
              <a:buNone/>
            </a:pPr>
            <a:r>
              <a:rPr lang="en-US" sz="2400" dirty="0" smtClean="0">
                <a:solidFill>
                  <a:srgbClr val="00B050"/>
                </a:solidFill>
              </a:rPr>
              <a:t>The authors thought that the differences are due to “</a:t>
            </a:r>
            <a:r>
              <a:rPr lang="en-US" sz="2400" b="1" u="sng" dirty="0" smtClean="0">
                <a:solidFill>
                  <a:srgbClr val="00B050"/>
                </a:solidFill>
              </a:rPr>
              <a:t>cultural norms”</a:t>
            </a:r>
            <a:r>
              <a:rPr lang="en-US" sz="2400" dirty="0" smtClean="0">
                <a:solidFill>
                  <a:srgbClr val="00B050"/>
                </a:solidFill>
              </a:rPr>
              <a:t> about what constitutes a reasonable demand!</a:t>
            </a:r>
          </a:p>
        </p:txBody>
      </p:sp>
    </p:spTree>
    <p:extLst>
      <p:ext uri="{BB962C8B-B14F-4D97-AF65-F5344CB8AC3E}">
        <p14:creationId xmlns:p14="http://schemas.microsoft.com/office/powerpoint/2010/main" val="415722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smtClean="0"/>
              <a:t>Summary of known facts</a:t>
            </a:r>
            <a:endParaRPr lang="tr-TR" sz="2800" dirty="0"/>
          </a:p>
        </p:txBody>
      </p:sp>
      <p:sp>
        <p:nvSpPr>
          <p:cNvPr id="4" name="Subtitle 3"/>
          <p:cNvSpPr>
            <a:spLocks noGrp="1"/>
          </p:cNvSpPr>
          <p:nvPr>
            <p:ph type="subTitle" idx="1"/>
          </p:nvPr>
        </p:nvSpPr>
        <p:spPr/>
        <p:txBody>
          <a:bodyPr/>
          <a:lstStyle/>
          <a:p>
            <a:r>
              <a:rPr lang="en-US" sz="2000" dirty="0"/>
              <a:t>T</a:t>
            </a:r>
            <a:r>
              <a:rPr lang="en-US" sz="2000" dirty="0" smtClean="0"/>
              <a:t>housands of research projects papers and books</a:t>
            </a:r>
            <a:endParaRPr lang="tr-TR" sz="2000" dirty="0"/>
          </a:p>
        </p:txBody>
      </p:sp>
    </p:spTree>
    <p:extLst>
      <p:ext uri="{BB962C8B-B14F-4D97-AF65-F5344CB8AC3E}">
        <p14:creationId xmlns:p14="http://schemas.microsoft.com/office/powerpoint/2010/main" val="26967630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Summary of known facts</a:t>
            </a:r>
            <a:endParaRPr lang="tr-TR" sz="2800" dirty="0"/>
          </a:p>
        </p:txBody>
      </p:sp>
      <p:sp>
        <p:nvSpPr>
          <p:cNvPr id="3" name="Content Placeholder 2"/>
          <p:cNvSpPr>
            <a:spLocks noGrp="1"/>
          </p:cNvSpPr>
          <p:nvPr>
            <p:ph idx="1"/>
          </p:nvPr>
        </p:nvSpPr>
        <p:spPr/>
        <p:txBody>
          <a:bodyPr>
            <a:normAutofit/>
          </a:bodyPr>
          <a:lstStyle/>
          <a:p>
            <a:pPr marL="0" indent="0">
              <a:spcBef>
                <a:spcPts val="0"/>
              </a:spcBef>
              <a:spcAft>
                <a:spcPts val="2400"/>
              </a:spcAft>
              <a:buNone/>
            </a:pPr>
            <a:r>
              <a:rPr lang="en-US" sz="2400" baseline="0" dirty="0" smtClean="0"/>
              <a:t>On average, proposers offer</a:t>
            </a:r>
            <a:r>
              <a:rPr lang="en-US" sz="2400" dirty="0" smtClean="0"/>
              <a:t> </a:t>
            </a:r>
            <a:r>
              <a:rPr lang="en-US" sz="2400" baseline="0" dirty="0" smtClean="0"/>
              <a:t>40% of the total</a:t>
            </a:r>
            <a:r>
              <a:rPr lang="en-US" sz="2400" dirty="0" smtClean="0"/>
              <a:t> amount</a:t>
            </a:r>
            <a:r>
              <a:rPr lang="en-US" sz="2400" baseline="0" dirty="0" smtClean="0"/>
              <a:t> to the responder. </a:t>
            </a:r>
          </a:p>
          <a:p>
            <a:pPr marL="0" indent="0">
              <a:spcBef>
                <a:spcPts val="0"/>
              </a:spcBef>
              <a:spcAft>
                <a:spcPts val="2400"/>
              </a:spcAft>
              <a:buNone/>
            </a:pPr>
            <a:r>
              <a:rPr lang="en-US" sz="2400" baseline="0" dirty="0" smtClean="0"/>
              <a:t>Offers are rejected about 15-20% of the time. </a:t>
            </a:r>
          </a:p>
          <a:p>
            <a:pPr marL="0" indent="0">
              <a:spcBef>
                <a:spcPts val="0"/>
              </a:spcBef>
              <a:spcAft>
                <a:spcPts val="2400"/>
              </a:spcAft>
              <a:buNone/>
            </a:pPr>
            <a:r>
              <a:rPr lang="en-US" sz="2400" dirty="0"/>
              <a:t>L</a:t>
            </a:r>
            <a:r>
              <a:rPr lang="en-US" sz="2400" baseline="0" dirty="0" smtClean="0"/>
              <a:t>ower offers are more likely to be rejected.</a:t>
            </a:r>
          </a:p>
        </p:txBody>
      </p:sp>
    </p:spTree>
    <p:extLst>
      <p:ext uri="{BB962C8B-B14F-4D97-AF65-F5344CB8AC3E}">
        <p14:creationId xmlns:p14="http://schemas.microsoft.com/office/powerpoint/2010/main" val="34386042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dirty="0"/>
          </a:p>
        </p:txBody>
      </p:sp>
      <p:sp>
        <p:nvSpPr>
          <p:cNvPr id="3" name="Content Placeholder 2"/>
          <p:cNvSpPr>
            <a:spLocks noGrp="1"/>
          </p:cNvSpPr>
          <p:nvPr>
            <p:ph idx="1"/>
          </p:nvPr>
        </p:nvSpPr>
        <p:spPr/>
        <p:txBody>
          <a:bodyPr>
            <a:normAutofit/>
          </a:bodyPr>
          <a:lstStyle/>
          <a:p>
            <a:pPr marL="0" indent="0">
              <a:spcBef>
                <a:spcPts val="0"/>
              </a:spcBef>
              <a:spcAft>
                <a:spcPts val="1200"/>
              </a:spcAft>
              <a:buNone/>
            </a:pPr>
            <a:r>
              <a:rPr lang="en-US" sz="2400" dirty="0" smtClean="0"/>
              <a:t>Why so many additional studies are needed?</a:t>
            </a:r>
            <a:endParaRPr lang="tr-TR" sz="2400" dirty="0"/>
          </a:p>
        </p:txBody>
      </p:sp>
    </p:spTree>
    <p:extLst>
      <p:ext uri="{BB962C8B-B14F-4D97-AF65-F5344CB8AC3E}">
        <p14:creationId xmlns:p14="http://schemas.microsoft.com/office/powerpoint/2010/main" val="862352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normAutofit fontScale="92500" lnSpcReduction="10000"/>
          </a:bodyPr>
          <a:lstStyle/>
          <a:p>
            <a:pPr marL="0" indent="0">
              <a:lnSpc>
                <a:spcPct val="110000"/>
              </a:lnSpc>
              <a:spcBef>
                <a:spcPts val="0"/>
              </a:spcBef>
              <a:spcAft>
                <a:spcPts val="1200"/>
              </a:spcAft>
              <a:buNone/>
            </a:pPr>
            <a:r>
              <a:rPr lang="en-US" sz="2400" dirty="0" smtClean="0"/>
              <a:t>We  still cannot predict individual behavior in the ultimatum game based on observables!</a:t>
            </a:r>
          </a:p>
          <a:p>
            <a:pPr marL="0" indent="0">
              <a:lnSpc>
                <a:spcPct val="110000"/>
              </a:lnSpc>
              <a:spcBef>
                <a:spcPts val="0"/>
              </a:spcBef>
              <a:spcAft>
                <a:spcPts val="1200"/>
              </a:spcAft>
              <a:buNone/>
            </a:pPr>
            <a:endParaRPr lang="en-US" sz="2400" dirty="0" smtClean="0"/>
          </a:p>
          <a:p>
            <a:pPr marL="457200" indent="-457200">
              <a:lnSpc>
                <a:spcPct val="110000"/>
              </a:lnSpc>
              <a:spcBef>
                <a:spcPts val="0"/>
              </a:spcBef>
              <a:spcAft>
                <a:spcPts val="1200"/>
              </a:spcAft>
              <a:buFont typeface="+mj-lt"/>
              <a:buAutoNum type="arabicPeriod"/>
            </a:pPr>
            <a:r>
              <a:rPr lang="en-US" sz="2400" dirty="0"/>
              <a:t>Amount to be split (large or small</a:t>
            </a:r>
            <a:r>
              <a:rPr lang="en-US" sz="2400" dirty="0" smtClean="0"/>
              <a:t>)? Ultimatum </a:t>
            </a:r>
            <a:r>
              <a:rPr lang="en-US" sz="2400" dirty="0"/>
              <a:t>games played with larger amounts of money to be divided show that the size of the money does not significantly affect behavior. </a:t>
            </a:r>
            <a:endParaRPr lang="tr-TR" sz="2400" dirty="0"/>
          </a:p>
          <a:p>
            <a:pPr marL="457200" indent="-457200">
              <a:lnSpc>
                <a:spcPct val="110000"/>
              </a:lnSpc>
              <a:spcBef>
                <a:spcPts val="0"/>
              </a:spcBef>
              <a:spcAft>
                <a:spcPts val="1200"/>
              </a:spcAft>
              <a:buFont typeface="+mj-lt"/>
              <a:buAutoNum type="arabicPeriod"/>
            </a:pPr>
            <a:r>
              <a:rPr lang="en-US" sz="2400" dirty="0" smtClean="0"/>
              <a:t>Age (Example:  older people offer a larger amount?)</a:t>
            </a:r>
          </a:p>
          <a:p>
            <a:pPr marL="457200" indent="-457200">
              <a:lnSpc>
                <a:spcPct val="110000"/>
              </a:lnSpc>
              <a:spcBef>
                <a:spcPts val="0"/>
              </a:spcBef>
              <a:spcAft>
                <a:spcPts val="1200"/>
              </a:spcAft>
              <a:buFont typeface="+mj-lt"/>
              <a:buAutoNum type="arabicPeriod"/>
            </a:pPr>
            <a:r>
              <a:rPr lang="en-US" sz="2400" dirty="0" smtClean="0"/>
              <a:t>Gender (Example: females offer a larger amount?)</a:t>
            </a:r>
          </a:p>
          <a:p>
            <a:pPr marL="457200" indent="-457200">
              <a:lnSpc>
                <a:spcPct val="110000"/>
              </a:lnSpc>
              <a:spcBef>
                <a:spcPts val="0"/>
              </a:spcBef>
              <a:spcAft>
                <a:spcPts val="1200"/>
              </a:spcAft>
              <a:buFont typeface="+mj-lt"/>
              <a:buAutoNum type="arabicPeriod"/>
            </a:pPr>
            <a:r>
              <a:rPr lang="en-US" sz="2400" dirty="0" smtClean="0"/>
              <a:t>Education</a:t>
            </a:r>
          </a:p>
          <a:p>
            <a:pPr marL="457200" indent="-457200">
              <a:lnSpc>
                <a:spcPct val="110000"/>
              </a:lnSpc>
              <a:spcBef>
                <a:spcPts val="0"/>
              </a:spcBef>
              <a:spcAft>
                <a:spcPts val="1200"/>
              </a:spcAft>
              <a:buFont typeface="+mj-lt"/>
              <a:buAutoNum type="arabicPeriod"/>
            </a:pPr>
            <a:r>
              <a:rPr lang="en-US" sz="2400" dirty="0" smtClean="0"/>
              <a:t>Culture / religion</a:t>
            </a:r>
          </a:p>
        </p:txBody>
      </p:sp>
    </p:spTree>
    <p:extLst>
      <p:ext uri="{BB962C8B-B14F-4D97-AF65-F5344CB8AC3E}">
        <p14:creationId xmlns:p14="http://schemas.microsoft.com/office/powerpoint/2010/main" val="238614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t>Today</a:t>
            </a:r>
            <a:endParaRPr lang="en-US" sz="4000" dirty="0"/>
          </a:p>
        </p:txBody>
      </p:sp>
      <p:sp>
        <p:nvSpPr>
          <p:cNvPr id="5" name="Content Placeholder 4"/>
          <p:cNvSpPr>
            <a:spLocks noGrp="1"/>
          </p:cNvSpPr>
          <p:nvPr>
            <p:ph idx="1"/>
          </p:nvPr>
        </p:nvSpPr>
        <p:spPr/>
        <p:txBody>
          <a:bodyPr/>
          <a:lstStyle/>
          <a:p>
            <a:pPr marL="0" indent="0"/>
            <a:r>
              <a:rPr lang="en-US" sz="2800" dirty="0" smtClean="0"/>
              <a:t>Ultimatum game</a:t>
            </a:r>
          </a:p>
          <a:p>
            <a:pPr>
              <a:buAutoNum type="arabicParenR"/>
            </a:pPr>
            <a:endParaRPr lang="en-US" sz="2800" dirty="0" smtClean="0"/>
          </a:p>
          <a:p>
            <a:pPr marL="0" indent="0"/>
            <a:endParaRPr lang="en-US" sz="2800" dirty="0"/>
          </a:p>
        </p:txBody>
      </p:sp>
    </p:spTree>
    <p:extLst>
      <p:ext uri="{BB962C8B-B14F-4D97-AF65-F5344CB8AC3E}">
        <p14:creationId xmlns:p14="http://schemas.microsoft.com/office/powerpoint/2010/main" val="1807334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sz="2000" dirty="0"/>
              <a:t>Let’s have a brief discussion</a:t>
            </a:r>
            <a:r>
              <a:rPr lang="tr-TR" sz="2000" dirty="0"/>
              <a:t/>
            </a:r>
            <a:br>
              <a:rPr lang="tr-TR" sz="2000" dirty="0"/>
            </a:br>
            <a:endParaRPr lang="tr-TR" sz="2000" dirty="0"/>
          </a:p>
        </p:txBody>
      </p:sp>
      <p:sp>
        <p:nvSpPr>
          <p:cNvPr id="3" name="Content Placeholder 2"/>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22001085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normAutofit/>
          </a:bodyPr>
          <a:lstStyle/>
          <a:p>
            <a:pPr marL="0" indent="0">
              <a:lnSpc>
                <a:spcPct val="110000"/>
              </a:lnSpc>
              <a:spcBef>
                <a:spcPts val="0"/>
              </a:spcBef>
              <a:spcAft>
                <a:spcPts val="1200"/>
              </a:spcAft>
              <a:buNone/>
            </a:pPr>
            <a:r>
              <a:rPr lang="en-US" sz="2400" dirty="0" smtClean="0"/>
              <a:t>Let’s try to find well formulated (precise, to the point, not vague) responses to the following three questions:</a:t>
            </a:r>
          </a:p>
          <a:p>
            <a:pPr marL="457200" indent="-457200">
              <a:lnSpc>
                <a:spcPct val="110000"/>
              </a:lnSpc>
              <a:spcBef>
                <a:spcPts val="0"/>
              </a:spcBef>
              <a:spcAft>
                <a:spcPts val="1200"/>
              </a:spcAft>
              <a:buFont typeface="+mj-lt"/>
              <a:buAutoNum type="arabicPeriod"/>
            </a:pPr>
            <a:r>
              <a:rPr lang="en-US" sz="2400" dirty="0" smtClean="0"/>
              <a:t>What will be the most likely outcome in ultimatum bargaining if both the proposer and the responder are motivated purely by monetary considerations?  Most common offer?  Rejection rates?</a:t>
            </a:r>
          </a:p>
          <a:p>
            <a:pPr marL="457200" indent="-457200">
              <a:spcBef>
                <a:spcPts val="0"/>
              </a:spcBef>
              <a:spcAft>
                <a:spcPts val="2400"/>
              </a:spcAft>
              <a:buFont typeface="+mj-lt"/>
              <a:buAutoNum type="arabicPeriod"/>
            </a:pPr>
            <a:r>
              <a:rPr lang="en-US" sz="2400" dirty="0" smtClean="0"/>
              <a:t>Why do responders reject offers?</a:t>
            </a:r>
          </a:p>
          <a:p>
            <a:pPr marL="457200" indent="-457200">
              <a:spcBef>
                <a:spcPts val="0"/>
              </a:spcBef>
              <a:spcAft>
                <a:spcPts val="2400"/>
              </a:spcAft>
              <a:buFont typeface="+mj-lt"/>
              <a:buAutoNum type="arabicPeriod"/>
            </a:pPr>
            <a:r>
              <a:rPr lang="en-US" sz="2400" dirty="0" smtClean="0"/>
              <a:t>Is it possible that the proposers are selfish and are behaving “rationally” given responder behavior?</a:t>
            </a:r>
          </a:p>
        </p:txBody>
      </p:sp>
    </p:spTree>
    <p:extLst>
      <p:ext uri="{BB962C8B-B14F-4D97-AF65-F5344CB8AC3E}">
        <p14:creationId xmlns:p14="http://schemas.microsoft.com/office/powerpoint/2010/main" val="424367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#1 has a correct answer!</a:t>
            </a:r>
            <a:endParaRPr lang="tr-TR" sz="2800" dirty="0"/>
          </a:p>
        </p:txBody>
      </p:sp>
      <p:sp>
        <p:nvSpPr>
          <p:cNvPr id="3" name="Content Placeholder 2"/>
          <p:cNvSpPr>
            <a:spLocks noGrp="1"/>
          </p:cNvSpPr>
          <p:nvPr>
            <p:ph idx="1"/>
          </p:nvPr>
        </p:nvSpPr>
        <p:spPr/>
        <p:txBody>
          <a:bodyPr>
            <a:normAutofit/>
          </a:bodyPr>
          <a:lstStyle/>
          <a:p>
            <a:pPr marL="0" indent="0">
              <a:spcBef>
                <a:spcPts val="0"/>
              </a:spcBef>
              <a:spcAft>
                <a:spcPts val="1200"/>
              </a:spcAft>
              <a:buNone/>
            </a:pPr>
            <a:r>
              <a:rPr lang="en-US" sz="2400" dirty="0" smtClean="0"/>
              <a:t>If both participants care only about their monetary payoffs, </a:t>
            </a:r>
          </a:p>
          <a:p>
            <a:pPr marL="457200" indent="-457200">
              <a:spcBef>
                <a:spcPts val="0"/>
              </a:spcBef>
              <a:spcAft>
                <a:spcPts val="1200"/>
              </a:spcAft>
              <a:buFont typeface="+mj-lt"/>
              <a:buAutoNum type="arabicPeriod"/>
            </a:pPr>
            <a:r>
              <a:rPr lang="en-US" sz="2400" dirty="0" smtClean="0"/>
              <a:t>the responder should accept any positive offer</a:t>
            </a:r>
          </a:p>
          <a:p>
            <a:pPr marL="457200" indent="-457200">
              <a:spcBef>
                <a:spcPts val="0"/>
              </a:spcBef>
              <a:spcAft>
                <a:spcPts val="1200"/>
              </a:spcAft>
              <a:buFont typeface="+mj-lt"/>
              <a:buAutoNum type="arabicPeriod"/>
            </a:pPr>
            <a:r>
              <a:rPr lang="en-US" sz="2400" dirty="0" smtClean="0"/>
              <a:t>the proposer should anticipate this and only offer a very small amount of money. </a:t>
            </a:r>
          </a:p>
          <a:p>
            <a:pPr>
              <a:spcBef>
                <a:spcPts val="0"/>
              </a:spcBef>
              <a:spcAft>
                <a:spcPts val="1200"/>
              </a:spcAft>
              <a:buFont typeface="Wingdings" panose="05000000000000000000" pitchFamily="2" charset="2"/>
              <a:buChar char="è"/>
            </a:pPr>
            <a:r>
              <a:rPr lang="en-US" sz="2400" dirty="0" smtClean="0">
                <a:sym typeface="Wingdings" panose="05000000000000000000" pitchFamily="2" charset="2"/>
              </a:rPr>
              <a:t>T</a:t>
            </a:r>
            <a:r>
              <a:rPr lang="en-US" sz="2400" dirty="0" smtClean="0"/>
              <a:t>he </a:t>
            </a:r>
            <a:r>
              <a:rPr lang="en-US" sz="2400" dirty="0"/>
              <a:t>proposer should get almost the entire amount of money</a:t>
            </a:r>
            <a:r>
              <a:rPr lang="en-US" sz="2400" dirty="0" smtClean="0"/>
              <a:t>.</a:t>
            </a:r>
          </a:p>
          <a:p>
            <a:pPr>
              <a:spcBef>
                <a:spcPts val="0"/>
              </a:spcBef>
              <a:spcAft>
                <a:spcPts val="1200"/>
              </a:spcAft>
              <a:buFont typeface="Wingdings" panose="05000000000000000000" pitchFamily="2" charset="2"/>
              <a:buChar char="è"/>
            </a:pPr>
            <a:r>
              <a:rPr lang="en-US" sz="2400" dirty="0" smtClean="0"/>
              <a:t>All offers are accepted. No money is left on the table. </a:t>
            </a:r>
            <a:endParaRPr lang="en-US" sz="2400" dirty="0"/>
          </a:p>
          <a:p>
            <a:pPr marL="457200" indent="-457200">
              <a:spcBef>
                <a:spcPts val="0"/>
              </a:spcBef>
              <a:spcAft>
                <a:spcPts val="1200"/>
              </a:spcAft>
              <a:buFont typeface="+mj-lt"/>
              <a:buAutoNum type="arabicPeriod"/>
            </a:pPr>
            <a:endParaRPr lang="en-US" sz="2400" dirty="0" smtClean="0"/>
          </a:p>
        </p:txBody>
      </p:sp>
    </p:spTree>
    <p:extLst>
      <p:ext uri="{BB962C8B-B14F-4D97-AF65-F5344CB8AC3E}">
        <p14:creationId xmlns:p14="http://schemas.microsoft.com/office/powerpoint/2010/main" val="378671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#2 This is open ended</a:t>
            </a:r>
            <a:endParaRPr lang="tr-TR" sz="2800" dirty="0"/>
          </a:p>
        </p:txBody>
      </p:sp>
      <p:sp>
        <p:nvSpPr>
          <p:cNvPr id="3" name="Content Placeholder 2"/>
          <p:cNvSpPr>
            <a:spLocks noGrp="1"/>
          </p:cNvSpPr>
          <p:nvPr>
            <p:ph idx="1"/>
          </p:nvPr>
        </p:nvSpPr>
        <p:spPr/>
        <p:txBody>
          <a:bodyPr>
            <a:normAutofit/>
          </a:bodyPr>
          <a:lstStyle/>
          <a:p>
            <a:pPr marL="0" indent="0">
              <a:spcBef>
                <a:spcPts val="0"/>
              </a:spcBef>
              <a:spcAft>
                <a:spcPts val="2400"/>
              </a:spcAft>
              <a:buNone/>
            </a:pPr>
            <a:r>
              <a:rPr lang="en-US" sz="2400" dirty="0" smtClean="0"/>
              <a:t>Why are “good” offers rejected?</a:t>
            </a:r>
          </a:p>
          <a:p>
            <a:pPr marL="0" indent="0">
              <a:spcBef>
                <a:spcPts val="0"/>
              </a:spcBef>
              <a:spcAft>
                <a:spcPts val="2400"/>
              </a:spcAft>
              <a:buNone/>
            </a:pPr>
            <a:r>
              <a:rPr lang="en-US" sz="2400" dirty="0" smtClean="0"/>
              <a:t>Perhaps the responders want to punish greed. </a:t>
            </a:r>
          </a:p>
          <a:p>
            <a:pPr marL="0" indent="0">
              <a:spcBef>
                <a:spcPts val="0"/>
              </a:spcBef>
              <a:spcAft>
                <a:spcPts val="2400"/>
              </a:spcAft>
              <a:buNone/>
            </a:pPr>
            <a:r>
              <a:rPr lang="en-US" sz="2400" dirty="0" smtClean="0"/>
              <a:t>Perhaps they have a  </a:t>
            </a:r>
            <a:r>
              <a:rPr lang="en-US" sz="2400" dirty="0"/>
              <a:t>concern for fair </a:t>
            </a:r>
            <a:r>
              <a:rPr lang="en-US" sz="2400" dirty="0" smtClean="0"/>
              <a:t>outcomes.</a:t>
            </a:r>
          </a:p>
        </p:txBody>
      </p:sp>
    </p:spTree>
    <p:extLst>
      <p:ext uri="{BB962C8B-B14F-4D97-AF65-F5344CB8AC3E}">
        <p14:creationId xmlns:p14="http://schemas.microsoft.com/office/powerpoint/2010/main" val="6372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normAutofit/>
          </a:bodyPr>
          <a:lstStyle/>
          <a:p>
            <a:pPr marL="457200" indent="-457200">
              <a:spcBef>
                <a:spcPts val="0"/>
              </a:spcBef>
              <a:spcAft>
                <a:spcPts val="2400"/>
              </a:spcAft>
              <a:buFont typeface="+mj-lt"/>
              <a:buAutoNum type="arabicPeriod" startAt="3"/>
            </a:pPr>
            <a:r>
              <a:rPr lang="en-US" sz="2400" dirty="0" smtClean="0"/>
              <a:t>Does it seem that proposers are behaving “rationally” given responder behavior?</a:t>
            </a:r>
          </a:p>
        </p:txBody>
      </p:sp>
    </p:spTree>
    <p:extLst>
      <p:ext uri="{BB962C8B-B14F-4D97-AF65-F5344CB8AC3E}">
        <p14:creationId xmlns:p14="http://schemas.microsoft.com/office/powerpoint/2010/main" val="4172181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A critical question:</a:t>
            </a:r>
            <a:endParaRPr lang="tr-TR" sz="2800" dirty="0"/>
          </a:p>
        </p:txBody>
      </p:sp>
      <p:sp>
        <p:nvSpPr>
          <p:cNvPr id="3" name="Content Placeholder 2"/>
          <p:cNvSpPr>
            <a:spLocks noGrp="1"/>
          </p:cNvSpPr>
          <p:nvPr>
            <p:ph idx="1"/>
          </p:nvPr>
        </p:nvSpPr>
        <p:spPr/>
        <p:txBody>
          <a:bodyPr>
            <a:normAutofit/>
          </a:bodyPr>
          <a:lstStyle/>
          <a:p>
            <a:pPr marL="0" indent="0">
              <a:spcBef>
                <a:spcPts val="0"/>
              </a:spcBef>
              <a:spcAft>
                <a:spcPts val="1200"/>
              </a:spcAft>
              <a:buNone/>
            </a:pPr>
            <a:r>
              <a:rPr lang="en-US" sz="2400" dirty="0" smtClean="0"/>
              <a:t>Are proposers trying to be fair or are they reacting strategically?   </a:t>
            </a:r>
          </a:p>
          <a:p>
            <a:pPr marL="0" lvl="1" indent="0">
              <a:spcBef>
                <a:spcPts val="0"/>
              </a:spcBef>
              <a:spcAft>
                <a:spcPts val="1200"/>
              </a:spcAft>
              <a:buNone/>
            </a:pPr>
            <a:r>
              <a:rPr lang="en-US" sz="2400" dirty="0" smtClean="0"/>
              <a:t>e.g., “trying to make the smallest acceptable offer” </a:t>
            </a:r>
          </a:p>
        </p:txBody>
      </p:sp>
    </p:spTree>
    <p:extLst>
      <p:ext uri="{BB962C8B-B14F-4D97-AF65-F5344CB8AC3E}">
        <p14:creationId xmlns:p14="http://schemas.microsoft.com/office/powerpoint/2010/main" val="29401651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tr-TR"/>
          </a:p>
        </p:txBody>
      </p:sp>
      <p:sp>
        <p:nvSpPr>
          <p:cNvPr id="3" name="Content Placeholder 2"/>
          <p:cNvSpPr>
            <a:spLocks noGrp="1"/>
          </p:cNvSpPr>
          <p:nvPr>
            <p:ph type="subTitle" idx="1"/>
          </p:nvPr>
        </p:nvSpPr>
        <p:spPr/>
        <p:txBody>
          <a:bodyPr/>
          <a:lstStyle/>
          <a:p>
            <a:r>
              <a:rPr lang="en-US" dirty="0" smtClean="0"/>
              <a:t>The dictator game!</a:t>
            </a:r>
            <a:endParaRPr lang="tr-TR" dirty="0"/>
          </a:p>
        </p:txBody>
      </p:sp>
      <p:pic>
        <p:nvPicPr>
          <p:cNvPr id="2050" name="Picture 2"/>
          <p:cNvPicPr>
            <a:picLocks noChangeAspect="1" noChangeArrowheads="1"/>
          </p:cNvPicPr>
          <p:nvPr/>
        </p:nvPicPr>
        <p:blipFill>
          <a:blip r:embed="rId2" cstate="print"/>
          <a:srcRect/>
          <a:stretch>
            <a:fillRect/>
          </a:stretch>
        </p:blipFill>
        <p:spPr bwMode="auto">
          <a:xfrm>
            <a:off x="5508104" y="1628800"/>
            <a:ext cx="2466975" cy="1847850"/>
          </a:xfrm>
          <a:prstGeom prst="rect">
            <a:avLst/>
          </a:prstGeom>
          <a:noFill/>
          <a:ln w="9525">
            <a:noFill/>
            <a:miter lim="800000"/>
            <a:headEnd/>
            <a:tailEnd/>
          </a:ln>
        </p:spPr>
      </p:pic>
    </p:spTree>
    <p:extLst>
      <p:ext uri="{BB962C8B-B14F-4D97-AF65-F5344CB8AC3E}">
        <p14:creationId xmlns:p14="http://schemas.microsoft.com/office/powerpoint/2010/main" val="868049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dictator game</a:t>
            </a:r>
            <a:endParaRPr lang="tr-TR" sz="2800" dirty="0"/>
          </a:p>
        </p:txBody>
      </p:sp>
      <p:sp>
        <p:nvSpPr>
          <p:cNvPr id="3" name="Content Placeholder 2"/>
          <p:cNvSpPr>
            <a:spLocks noGrp="1"/>
          </p:cNvSpPr>
          <p:nvPr>
            <p:ph idx="1"/>
          </p:nvPr>
        </p:nvSpPr>
        <p:spPr/>
        <p:txBody>
          <a:bodyPr>
            <a:normAutofit/>
          </a:bodyPr>
          <a:lstStyle/>
          <a:p>
            <a:pPr marL="0" indent="0">
              <a:spcBef>
                <a:spcPts val="0"/>
              </a:spcBef>
              <a:spcAft>
                <a:spcPts val="1200"/>
              </a:spcAft>
              <a:buNone/>
            </a:pPr>
            <a:endParaRPr lang="en-US" sz="2400" dirty="0" smtClean="0"/>
          </a:p>
          <a:p>
            <a:pPr marL="0" indent="0">
              <a:spcBef>
                <a:spcPts val="0"/>
              </a:spcBef>
              <a:spcAft>
                <a:spcPts val="1200"/>
              </a:spcAft>
              <a:buNone/>
            </a:pPr>
            <a:r>
              <a:rPr lang="en-US" sz="2400" dirty="0" smtClean="0"/>
              <a:t>Robert Forsythe, Joel L. Horowitz, N. E. </a:t>
            </a:r>
            <a:r>
              <a:rPr lang="en-US" sz="2400" dirty="0" err="1" smtClean="0"/>
              <a:t>Savin</a:t>
            </a:r>
            <a:r>
              <a:rPr lang="en-US" sz="2400" dirty="0" smtClean="0"/>
              <a:t>, and Martin </a:t>
            </a:r>
            <a:r>
              <a:rPr lang="en-US" sz="2400" dirty="0" err="1" smtClean="0"/>
              <a:t>Sefton</a:t>
            </a:r>
            <a:r>
              <a:rPr lang="en-US" sz="2400" dirty="0" smtClean="0"/>
              <a:t>, 1994, “Fairness in Simple Bargaining Experiments”</a:t>
            </a:r>
          </a:p>
          <a:p>
            <a:pPr marL="0" indent="0">
              <a:spcBef>
                <a:spcPts val="0"/>
              </a:spcBef>
              <a:spcAft>
                <a:spcPts val="1200"/>
              </a:spcAft>
              <a:buNone/>
            </a:pPr>
            <a:endParaRPr lang="en-US" sz="2400" dirty="0" smtClean="0"/>
          </a:p>
          <a:p>
            <a:pPr marL="0" indent="0">
              <a:spcBef>
                <a:spcPts val="0"/>
              </a:spcBef>
              <a:spcAft>
                <a:spcPts val="1200"/>
              </a:spcAft>
              <a:buNone/>
            </a:pPr>
            <a:r>
              <a:rPr lang="en-US" sz="2400" dirty="0" smtClean="0"/>
              <a:t>Player 1 proposes to split a fixed sum of money with player 2. </a:t>
            </a:r>
          </a:p>
          <a:p>
            <a:pPr marL="0" indent="0">
              <a:spcBef>
                <a:spcPts val="0"/>
              </a:spcBef>
              <a:spcAft>
                <a:spcPts val="1200"/>
              </a:spcAft>
              <a:buNone/>
            </a:pPr>
            <a:r>
              <a:rPr lang="en-US" sz="2400" dirty="0" smtClean="0"/>
              <a:t>Player 2 cannot reject the proposal. </a:t>
            </a:r>
          </a:p>
          <a:p>
            <a:pPr marL="0" indent="0">
              <a:spcBef>
                <a:spcPts val="0"/>
              </a:spcBef>
              <a:spcAft>
                <a:spcPts val="1200"/>
              </a:spcAft>
              <a:buNone/>
            </a:pPr>
            <a:r>
              <a:rPr lang="en-US" sz="2400" dirty="0" smtClean="0"/>
              <a:t>The proposal is enacted.</a:t>
            </a:r>
          </a:p>
        </p:txBody>
      </p:sp>
      <p:pic>
        <p:nvPicPr>
          <p:cNvPr id="3074" name="Picture 2"/>
          <p:cNvPicPr>
            <a:picLocks noChangeAspect="1" noChangeArrowheads="1"/>
          </p:cNvPicPr>
          <p:nvPr/>
        </p:nvPicPr>
        <p:blipFill>
          <a:blip r:embed="rId2" cstate="print"/>
          <a:srcRect/>
          <a:stretch>
            <a:fillRect/>
          </a:stretch>
        </p:blipFill>
        <p:spPr bwMode="auto">
          <a:xfrm>
            <a:off x="6605850" y="0"/>
            <a:ext cx="2538150" cy="1916832"/>
          </a:xfrm>
          <a:prstGeom prst="rect">
            <a:avLst/>
          </a:prstGeom>
          <a:noFill/>
          <a:ln w="9525">
            <a:noFill/>
            <a:miter lim="800000"/>
            <a:headEnd/>
            <a:tailEnd/>
          </a:ln>
        </p:spPr>
      </p:pic>
    </p:spTree>
    <p:extLst>
      <p:ext uri="{BB962C8B-B14F-4D97-AF65-F5344CB8AC3E}">
        <p14:creationId xmlns:p14="http://schemas.microsoft.com/office/powerpoint/2010/main" val="360915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your guess?</a:t>
            </a:r>
            <a:endParaRPr lang="tr-TR" dirty="0"/>
          </a:p>
        </p:txBody>
      </p:sp>
      <p:sp>
        <p:nvSpPr>
          <p:cNvPr id="3" name="Content Placeholder 2"/>
          <p:cNvSpPr>
            <a:spLocks noGrp="1"/>
          </p:cNvSpPr>
          <p:nvPr>
            <p:ph type="subTitle" idx="1"/>
          </p:nvPr>
        </p:nvSpPr>
        <p:spPr/>
        <p:txBody>
          <a:bodyPr>
            <a:normAutofit/>
          </a:bodyPr>
          <a:lstStyle/>
          <a:p>
            <a:r>
              <a:rPr lang="en-US" sz="2400" dirty="0" smtClean="0">
                <a:solidFill>
                  <a:schemeClr val="tx1"/>
                </a:solidFill>
              </a:rPr>
              <a:t>How much money (say out of 50 TL) will the dictator give to the responder?</a:t>
            </a:r>
            <a:endParaRPr lang="tr-TR" sz="2400" dirty="0">
              <a:solidFill>
                <a:schemeClr val="tx1"/>
              </a:solidFill>
            </a:endParaRPr>
          </a:p>
        </p:txBody>
      </p:sp>
    </p:spTree>
    <p:extLst>
      <p:ext uri="{BB962C8B-B14F-4D97-AF65-F5344CB8AC3E}">
        <p14:creationId xmlns:p14="http://schemas.microsoft.com/office/powerpoint/2010/main" val="3563611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Results </a:t>
            </a:r>
            <a:endParaRPr lang="tr-TR" sz="2800" dirty="0"/>
          </a:p>
        </p:txBody>
      </p:sp>
      <p:sp>
        <p:nvSpPr>
          <p:cNvPr id="3" name="Content Placeholder 2"/>
          <p:cNvSpPr>
            <a:spLocks noGrp="1"/>
          </p:cNvSpPr>
          <p:nvPr>
            <p:ph idx="1"/>
          </p:nvPr>
        </p:nvSpPr>
        <p:spPr/>
        <p:txBody>
          <a:bodyPr>
            <a:normAutofit/>
          </a:bodyPr>
          <a:lstStyle/>
          <a:p>
            <a:pPr marL="0" indent="0">
              <a:spcBef>
                <a:spcPts val="0"/>
              </a:spcBef>
              <a:spcAft>
                <a:spcPts val="1200"/>
              </a:spcAft>
              <a:buNone/>
            </a:pPr>
            <a:r>
              <a:rPr lang="en-US" sz="2400" dirty="0" smtClean="0"/>
              <a:t>In the case of the $10 game, 80% left a positive amount of money.</a:t>
            </a:r>
          </a:p>
          <a:p>
            <a:pPr marL="0" indent="0">
              <a:spcBef>
                <a:spcPts val="0"/>
              </a:spcBef>
              <a:spcAft>
                <a:spcPts val="1200"/>
              </a:spcAft>
              <a:buNone/>
            </a:pPr>
            <a:r>
              <a:rPr lang="en-US" sz="2400" dirty="0" smtClean="0"/>
              <a:t>20% left half. ($5)</a:t>
            </a:r>
          </a:p>
          <a:p>
            <a:pPr marL="0" indent="0">
              <a:spcBef>
                <a:spcPts val="0"/>
              </a:spcBef>
              <a:spcAft>
                <a:spcPts val="1200"/>
              </a:spcAft>
              <a:buNone/>
            </a:pPr>
            <a:r>
              <a:rPr lang="en-US" sz="2400" dirty="0" smtClean="0"/>
              <a:t>The modal offer was $3. </a:t>
            </a:r>
            <a:endParaRPr lang="en-US" sz="2400" dirty="0"/>
          </a:p>
        </p:txBody>
      </p:sp>
    </p:spTree>
    <p:extLst>
      <p:ext uri="{BB962C8B-B14F-4D97-AF65-F5344CB8AC3E}">
        <p14:creationId xmlns:p14="http://schemas.microsoft.com/office/powerpoint/2010/main" val="30278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normAutofit/>
          </a:bodyPr>
          <a:lstStyle/>
          <a:p>
            <a:pPr marL="0" indent="0">
              <a:spcBef>
                <a:spcPts val="0"/>
              </a:spcBef>
              <a:spcAft>
                <a:spcPts val="1200"/>
              </a:spcAft>
              <a:buNone/>
            </a:pPr>
            <a:r>
              <a:rPr lang="en-US" sz="2400" dirty="0" smtClean="0"/>
              <a:t>Last week, we saw how two individuals can successfully cooperate and improve their welfare.</a:t>
            </a:r>
          </a:p>
          <a:p>
            <a:pPr marL="0" indent="0">
              <a:spcBef>
                <a:spcPts val="0"/>
              </a:spcBef>
              <a:spcAft>
                <a:spcPts val="1200"/>
              </a:spcAft>
              <a:buNone/>
            </a:pPr>
            <a:r>
              <a:rPr lang="en-US" sz="2400" dirty="0" smtClean="0"/>
              <a:t>They cooperate because cooperation allows them to consume more sandwiches.</a:t>
            </a:r>
          </a:p>
          <a:p>
            <a:pPr marL="0" indent="0">
              <a:spcBef>
                <a:spcPts val="0"/>
              </a:spcBef>
              <a:spcAft>
                <a:spcPts val="1200"/>
              </a:spcAft>
              <a:buNone/>
            </a:pPr>
            <a:endParaRPr lang="en-US" sz="2400" dirty="0"/>
          </a:p>
          <a:p>
            <a:pPr marL="0" indent="0">
              <a:spcBef>
                <a:spcPts val="0"/>
              </a:spcBef>
              <a:spcAft>
                <a:spcPts val="1200"/>
              </a:spcAft>
              <a:buNone/>
            </a:pPr>
            <a:r>
              <a:rPr lang="en-US" sz="2400" dirty="0" smtClean="0"/>
              <a:t>Now let us focus more on the “dividing the gains/surplus” part:</a:t>
            </a:r>
          </a:p>
          <a:p>
            <a:pPr marL="0" indent="0">
              <a:spcBef>
                <a:spcPts val="0"/>
              </a:spcBef>
              <a:spcAft>
                <a:spcPts val="1200"/>
              </a:spcAft>
              <a:buNone/>
            </a:pPr>
            <a:r>
              <a:rPr lang="en-US" sz="2400" dirty="0" smtClean="0"/>
              <a:t>This is a situation with some conflict of interest.</a:t>
            </a:r>
          </a:p>
          <a:p>
            <a:pPr marL="0" indent="0">
              <a:spcBef>
                <a:spcPts val="0"/>
              </a:spcBef>
              <a:spcAft>
                <a:spcPts val="1200"/>
              </a:spcAft>
              <a:buNone/>
            </a:pPr>
            <a:endParaRPr lang="en-US" sz="2400" dirty="0"/>
          </a:p>
        </p:txBody>
      </p:sp>
    </p:spTree>
    <p:extLst>
      <p:ext uri="{BB962C8B-B14F-4D97-AF65-F5344CB8AC3E}">
        <p14:creationId xmlns:p14="http://schemas.microsoft.com/office/powerpoint/2010/main" val="153218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Consider the “market game”  </a:t>
            </a:r>
            <a:r>
              <a:rPr lang="en-US" sz="2400" dirty="0" smtClean="0">
                <a:solidFill>
                  <a:schemeClr val="bg2">
                    <a:lumMod val="50000"/>
                  </a:schemeClr>
                </a:solidFill>
              </a:rPr>
              <a:t>(</a:t>
            </a:r>
            <a:r>
              <a:rPr lang="en-US" sz="2400" dirty="0" err="1" smtClean="0">
                <a:solidFill>
                  <a:schemeClr val="bg2">
                    <a:lumMod val="50000"/>
                  </a:schemeClr>
                </a:solidFill>
              </a:rPr>
              <a:t>Prasnikar</a:t>
            </a:r>
            <a:r>
              <a:rPr lang="en-US" sz="2400" dirty="0" smtClean="0">
                <a:solidFill>
                  <a:schemeClr val="bg2">
                    <a:lumMod val="50000"/>
                  </a:schemeClr>
                </a:solidFill>
              </a:rPr>
              <a:t> and Roth 1992)</a:t>
            </a:r>
            <a:endParaRPr lang="tr-TR" sz="2400" dirty="0">
              <a:solidFill>
                <a:schemeClr val="bg2">
                  <a:lumMod val="50000"/>
                </a:schemeClr>
              </a:solidFill>
            </a:endParaRPr>
          </a:p>
        </p:txBody>
      </p:sp>
      <p:sp>
        <p:nvSpPr>
          <p:cNvPr id="3" name="Content Placeholder 2"/>
          <p:cNvSpPr>
            <a:spLocks noGrp="1"/>
          </p:cNvSpPr>
          <p:nvPr>
            <p:ph idx="1"/>
          </p:nvPr>
        </p:nvSpPr>
        <p:spPr/>
        <p:txBody>
          <a:bodyPr>
            <a:normAutofit/>
          </a:bodyPr>
          <a:lstStyle/>
          <a:p>
            <a:pPr marL="0" indent="0">
              <a:lnSpc>
                <a:spcPct val="120000"/>
              </a:lnSpc>
              <a:spcBef>
                <a:spcPts val="0"/>
              </a:spcBef>
              <a:spcAft>
                <a:spcPts val="600"/>
              </a:spcAft>
              <a:buNone/>
            </a:pPr>
            <a:r>
              <a:rPr lang="en-US" sz="2000" dirty="0" smtClean="0"/>
              <a:t>There are 9 buyers and 1 seller. </a:t>
            </a:r>
          </a:p>
          <a:p>
            <a:pPr marL="0" indent="0">
              <a:lnSpc>
                <a:spcPct val="120000"/>
              </a:lnSpc>
              <a:spcBef>
                <a:spcPts val="0"/>
              </a:spcBef>
              <a:spcAft>
                <a:spcPts val="600"/>
              </a:spcAft>
              <a:buNone/>
            </a:pPr>
            <a:r>
              <a:rPr lang="en-US" sz="2000" dirty="0" smtClean="0"/>
              <a:t>The buyers try to purchase an item worth 1000 tokens to them. </a:t>
            </a:r>
          </a:p>
          <a:p>
            <a:pPr marL="0" indent="0">
              <a:lnSpc>
                <a:spcPct val="120000"/>
              </a:lnSpc>
              <a:spcBef>
                <a:spcPts val="0"/>
              </a:spcBef>
              <a:spcAft>
                <a:spcPts val="600"/>
              </a:spcAft>
              <a:buNone/>
            </a:pPr>
            <a:r>
              <a:rPr lang="en-US" sz="2000" dirty="0" smtClean="0"/>
              <a:t>Each buyer simultaneously makes an offer to the seller (in 5 token units). </a:t>
            </a:r>
          </a:p>
          <a:p>
            <a:pPr marL="0" indent="0">
              <a:lnSpc>
                <a:spcPct val="120000"/>
              </a:lnSpc>
              <a:spcBef>
                <a:spcPts val="0"/>
              </a:spcBef>
              <a:spcAft>
                <a:spcPts val="600"/>
              </a:spcAft>
              <a:buNone/>
            </a:pPr>
            <a:r>
              <a:rPr lang="en-US" sz="2000" dirty="0" smtClean="0"/>
              <a:t>The seller can either accept or reject the highest offer. If he accepts it, the item is sold at the proposed price and all of the other buyers get zero. If the seller rejects the high offer, everybody get 0. </a:t>
            </a:r>
          </a:p>
          <a:p>
            <a:pPr marL="540000" indent="-457200">
              <a:lnSpc>
                <a:spcPct val="120000"/>
              </a:lnSpc>
              <a:spcBef>
                <a:spcPts val="0"/>
              </a:spcBef>
              <a:spcAft>
                <a:spcPts val="600"/>
              </a:spcAft>
              <a:buFont typeface="Wingdings" pitchFamily="2" charset="2"/>
              <a:buChar char="v"/>
            </a:pPr>
            <a:r>
              <a:rPr lang="en-US" sz="2000" dirty="0" smtClean="0"/>
              <a:t>If participants are selfish, the high offer should either be 995 or 1000 and the offer should always be accepted.</a:t>
            </a:r>
          </a:p>
          <a:p>
            <a:pPr marL="540000" indent="-457200">
              <a:lnSpc>
                <a:spcPct val="120000"/>
              </a:lnSpc>
              <a:spcBef>
                <a:spcPts val="0"/>
              </a:spcBef>
              <a:spcAft>
                <a:spcPts val="600"/>
              </a:spcAft>
              <a:buFont typeface="Wingdings" pitchFamily="2" charset="2"/>
              <a:buChar char="v"/>
            </a:pPr>
            <a:r>
              <a:rPr lang="en-US" sz="2000" dirty="0" smtClean="0"/>
              <a:t>In experiments, the behavior rapidly converges to this outcome.</a:t>
            </a:r>
          </a:p>
        </p:txBody>
      </p:sp>
    </p:spTree>
    <p:extLst>
      <p:ext uri="{BB962C8B-B14F-4D97-AF65-F5344CB8AC3E}">
        <p14:creationId xmlns:p14="http://schemas.microsoft.com/office/powerpoint/2010/main" val="422661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smtClean="0"/>
              <a:t>What would you do?</a:t>
            </a:r>
            <a:endParaRPr lang="tr-TR" sz="2800" dirty="0"/>
          </a:p>
        </p:txBody>
      </p:sp>
      <p:sp>
        <p:nvSpPr>
          <p:cNvPr id="3" name="Subtitle 2"/>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40905033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smtClean="0"/>
              <a:t>PART I</a:t>
            </a:r>
            <a:endParaRPr lang="tr-TR" sz="2800" dirty="0"/>
          </a:p>
        </p:txBody>
      </p:sp>
      <p:sp>
        <p:nvSpPr>
          <p:cNvPr id="3" name="Content Placeholder 2"/>
          <p:cNvSpPr>
            <a:spLocks noGrp="1"/>
          </p:cNvSpPr>
          <p:nvPr>
            <p:ph idx="1"/>
          </p:nvPr>
        </p:nvSpPr>
        <p:spPr/>
        <p:txBody>
          <a:bodyPr>
            <a:normAutofit/>
          </a:bodyPr>
          <a:lstStyle/>
          <a:p>
            <a:pPr marL="0" indent="0">
              <a:spcBef>
                <a:spcPts val="0"/>
              </a:spcBef>
              <a:spcAft>
                <a:spcPts val="1800"/>
              </a:spcAft>
              <a:buNone/>
            </a:pPr>
            <a:r>
              <a:rPr lang="en-US" sz="2400" dirty="0" smtClean="0"/>
              <a:t>Imagine a world in which it is a known fact that everybody tries to maximize their own material gains in interactions with others. </a:t>
            </a:r>
          </a:p>
          <a:p>
            <a:pPr marL="457200" indent="-457200">
              <a:spcBef>
                <a:spcPts val="0"/>
              </a:spcBef>
              <a:spcAft>
                <a:spcPts val="1800"/>
              </a:spcAft>
              <a:buFont typeface="+mj-lt"/>
              <a:buAutoNum type="alphaUcPeriod"/>
            </a:pPr>
            <a:r>
              <a:rPr lang="en-US" sz="2400" dirty="0" smtClean="0"/>
              <a:t>In the “splitting  50 TL game” what is the smallest amount of money the responder will accept? </a:t>
            </a:r>
            <a:endParaRPr lang="tr-TR" sz="2400" dirty="0" smtClean="0"/>
          </a:p>
          <a:p>
            <a:pPr marL="457200" indent="-457200">
              <a:spcBef>
                <a:spcPts val="0"/>
              </a:spcBef>
              <a:spcAft>
                <a:spcPts val="1800"/>
              </a:spcAft>
              <a:buFont typeface="+mj-lt"/>
              <a:buAutoNum type="alphaUcPeriod"/>
            </a:pPr>
            <a:r>
              <a:rPr lang="en-US" sz="2400" dirty="0" smtClean="0"/>
              <a:t>How much money will the proposer offer to the responder? </a:t>
            </a:r>
          </a:p>
          <a:p>
            <a:pPr marL="0" indent="0">
              <a:spcBef>
                <a:spcPts val="0"/>
              </a:spcBef>
              <a:spcAft>
                <a:spcPts val="1800"/>
              </a:spcAft>
              <a:buNone/>
            </a:pPr>
            <a:endParaRPr lang="tr-TR" sz="2400" dirty="0"/>
          </a:p>
        </p:txBody>
      </p:sp>
    </p:spTree>
    <p:extLst>
      <p:ext uri="{BB962C8B-B14F-4D97-AF65-F5344CB8AC3E}">
        <p14:creationId xmlns:p14="http://schemas.microsoft.com/office/powerpoint/2010/main" val="17877789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smtClean="0"/>
              <a:t>PART II</a:t>
            </a:r>
            <a:endParaRPr lang="tr-TR" sz="2800" dirty="0"/>
          </a:p>
        </p:txBody>
      </p:sp>
      <p:sp>
        <p:nvSpPr>
          <p:cNvPr id="3" name="Content Placeholder 2"/>
          <p:cNvSpPr>
            <a:spLocks noGrp="1"/>
          </p:cNvSpPr>
          <p:nvPr>
            <p:ph idx="1"/>
          </p:nvPr>
        </p:nvSpPr>
        <p:spPr/>
        <p:txBody>
          <a:bodyPr>
            <a:normAutofit/>
          </a:bodyPr>
          <a:lstStyle/>
          <a:p>
            <a:pPr marL="0" indent="0">
              <a:spcBef>
                <a:spcPts val="0"/>
              </a:spcBef>
              <a:spcAft>
                <a:spcPts val="1800"/>
              </a:spcAft>
              <a:buNone/>
            </a:pPr>
            <a:r>
              <a:rPr lang="en-US" sz="2400" dirty="0" smtClean="0"/>
              <a:t>Forget that selfish world, you are now back to the real (your) world.</a:t>
            </a:r>
          </a:p>
          <a:p>
            <a:pPr marL="457200" indent="-457200">
              <a:spcBef>
                <a:spcPts val="0"/>
              </a:spcBef>
              <a:spcAft>
                <a:spcPts val="1800"/>
              </a:spcAft>
              <a:buFont typeface="+mj-lt"/>
              <a:buAutoNum type="arabicPeriod"/>
            </a:pPr>
            <a:r>
              <a:rPr lang="en-US" sz="2400" dirty="0" smtClean="0"/>
              <a:t>In the “splitting  50 TL game” what would be the smallest amount of money </a:t>
            </a:r>
            <a:r>
              <a:rPr lang="en-US" sz="2400" b="1" dirty="0" smtClean="0">
                <a:solidFill>
                  <a:srgbClr val="FF0000"/>
                </a:solidFill>
              </a:rPr>
              <a:t>YOU</a:t>
            </a:r>
            <a:r>
              <a:rPr lang="en-US" sz="2400" dirty="0" smtClean="0"/>
              <a:t> will accept if you </a:t>
            </a:r>
            <a:r>
              <a:rPr lang="en-US" sz="2400" dirty="0"/>
              <a:t>a</a:t>
            </a:r>
            <a:r>
              <a:rPr lang="en-US" sz="2400" dirty="0" smtClean="0"/>
              <a:t>re the responder? Why will </a:t>
            </a:r>
            <a:r>
              <a:rPr lang="en-US" sz="2400" b="1" dirty="0" smtClean="0">
                <a:solidFill>
                  <a:srgbClr val="FF0000"/>
                </a:solidFill>
              </a:rPr>
              <a:t>YOU</a:t>
            </a:r>
            <a:r>
              <a:rPr lang="en-US" sz="2400" dirty="0" smtClean="0"/>
              <a:t> not accept a smaller amount? </a:t>
            </a:r>
            <a:endParaRPr lang="tr-TR" sz="2400" dirty="0" smtClean="0"/>
          </a:p>
          <a:p>
            <a:pPr marL="457200" indent="-457200">
              <a:spcBef>
                <a:spcPts val="0"/>
              </a:spcBef>
              <a:spcAft>
                <a:spcPts val="1800"/>
              </a:spcAft>
              <a:buFont typeface="+mj-lt"/>
              <a:buAutoNum type="arabicPeriod"/>
            </a:pPr>
            <a:r>
              <a:rPr lang="en-US" sz="2400" dirty="0" smtClean="0"/>
              <a:t>In the “splitting  50 TL game” how much money will </a:t>
            </a:r>
            <a:r>
              <a:rPr lang="en-US" sz="2400" b="1" dirty="0" smtClean="0">
                <a:solidFill>
                  <a:srgbClr val="FF0000"/>
                </a:solidFill>
              </a:rPr>
              <a:t>YOU</a:t>
            </a:r>
            <a:r>
              <a:rPr lang="en-US" sz="2400" dirty="0" smtClean="0"/>
              <a:t> offer to the responder if </a:t>
            </a:r>
            <a:r>
              <a:rPr lang="en-US" sz="2400" b="1" dirty="0" smtClean="0">
                <a:solidFill>
                  <a:srgbClr val="FF0000"/>
                </a:solidFill>
              </a:rPr>
              <a:t>YOU</a:t>
            </a:r>
            <a:r>
              <a:rPr lang="en-US" sz="2400" dirty="0" smtClean="0"/>
              <a:t> </a:t>
            </a:r>
            <a:r>
              <a:rPr lang="en-US" sz="2400" dirty="0"/>
              <a:t>a</a:t>
            </a:r>
            <a:r>
              <a:rPr lang="en-US" sz="2400" dirty="0" smtClean="0"/>
              <a:t>re the proposer? Why will you not offer a larger amount? Why will you not offer a smaller amount?</a:t>
            </a:r>
          </a:p>
        </p:txBody>
      </p:sp>
    </p:spTree>
    <p:extLst>
      <p:ext uri="{BB962C8B-B14F-4D97-AF65-F5344CB8AC3E}">
        <p14:creationId xmlns:p14="http://schemas.microsoft.com/office/powerpoint/2010/main" val="3198087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smtClean="0"/>
              <a:t>PART I and II together</a:t>
            </a:r>
            <a:endParaRPr lang="tr-TR" sz="2800" dirty="0"/>
          </a:p>
        </p:txBody>
      </p:sp>
      <p:sp>
        <p:nvSpPr>
          <p:cNvPr id="3" name="Content Placeholder 2"/>
          <p:cNvSpPr>
            <a:spLocks noGrp="1"/>
          </p:cNvSpPr>
          <p:nvPr>
            <p:ph idx="1"/>
          </p:nvPr>
        </p:nvSpPr>
        <p:spPr/>
        <p:txBody>
          <a:bodyPr>
            <a:normAutofit fontScale="85000" lnSpcReduction="10000"/>
          </a:bodyPr>
          <a:lstStyle/>
          <a:p>
            <a:pPr marL="0" indent="0">
              <a:spcBef>
                <a:spcPts val="0"/>
              </a:spcBef>
              <a:spcAft>
                <a:spcPts val="600"/>
              </a:spcAft>
              <a:buNone/>
            </a:pPr>
            <a:r>
              <a:rPr lang="en-US" sz="2400" dirty="0" smtClean="0"/>
              <a:t>PART I: Imagine </a:t>
            </a:r>
            <a:r>
              <a:rPr lang="en-US" sz="2400" dirty="0"/>
              <a:t>a world in which it is a known fact that everybody tries to maximize their own material gains in interactions with others. </a:t>
            </a:r>
          </a:p>
          <a:p>
            <a:pPr marL="457200" indent="-457200">
              <a:spcBef>
                <a:spcPts val="0"/>
              </a:spcBef>
              <a:spcAft>
                <a:spcPts val="600"/>
              </a:spcAft>
              <a:buFont typeface="+mj-lt"/>
              <a:buAutoNum type="alphaUcPeriod"/>
            </a:pPr>
            <a:r>
              <a:rPr lang="en-US" sz="2400" dirty="0"/>
              <a:t>In the “splitting  50 TL game” what is the smallest amount of money the responder will accept? </a:t>
            </a:r>
            <a:endParaRPr lang="tr-TR" sz="2400" dirty="0"/>
          </a:p>
          <a:p>
            <a:pPr marL="457200" indent="-457200">
              <a:spcBef>
                <a:spcPts val="0"/>
              </a:spcBef>
              <a:spcAft>
                <a:spcPts val="600"/>
              </a:spcAft>
              <a:buFont typeface="+mj-lt"/>
              <a:buAutoNum type="alphaUcPeriod"/>
            </a:pPr>
            <a:r>
              <a:rPr lang="en-US" sz="2400" dirty="0"/>
              <a:t>How much money will the proposer offer to the responder? </a:t>
            </a:r>
          </a:p>
          <a:p>
            <a:pPr marL="0" indent="0">
              <a:spcBef>
                <a:spcPts val="0"/>
              </a:spcBef>
              <a:spcAft>
                <a:spcPts val="600"/>
              </a:spcAft>
              <a:buNone/>
            </a:pPr>
            <a:endParaRPr lang="tr-TR" sz="2400" dirty="0"/>
          </a:p>
          <a:p>
            <a:pPr marL="0" indent="0">
              <a:spcBef>
                <a:spcPts val="0"/>
              </a:spcBef>
              <a:spcAft>
                <a:spcPts val="600"/>
              </a:spcAft>
              <a:buNone/>
            </a:pPr>
            <a:r>
              <a:rPr lang="en-US" sz="2400" dirty="0" smtClean="0"/>
              <a:t>PART II: You are now back to the real (your) world.</a:t>
            </a:r>
          </a:p>
          <a:p>
            <a:pPr marL="457200" indent="-457200">
              <a:spcBef>
                <a:spcPts val="0"/>
              </a:spcBef>
              <a:spcAft>
                <a:spcPts val="600"/>
              </a:spcAft>
              <a:buFont typeface="+mj-lt"/>
              <a:buAutoNum type="arabicPeriod"/>
            </a:pPr>
            <a:r>
              <a:rPr lang="en-US" sz="2400" dirty="0" smtClean="0"/>
              <a:t>In the “splitting  50 TL game” what would be the smallest amount of money </a:t>
            </a:r>
            <a:r>
              <a:rPr lang="en-US" sz="2400" b="1" dirty="0" smtClean="0">
                <a:solidFill>
                  <a:srgbClr val="FF0000"/>
                </a:solidFill>
              </a:rPr>
              <a:t>YOU</a:t>
            </a:r>
            <a:r>
              <a:rPr lang="en-US" sz="2400" dirty="0" smtClean="0"/>
              <a:t> will accept if you </a:t>
            </a:r>
            <a:r>
              <a:rPr lang="en-US" sz="2400" dirty="0"/>
              <a:t>a</a:t>
            </a:r>
            <a:r>
              <a:rPr lang="en-US" sz="2400" dirty="0" smtClean="0"/>
              <a:t>re the responder? Why will </a:t>
            </a:r>
            <a:r>
              <a:rPr lang="en-US" sz="2400" b="1" dirty="0" smtClean="0">
                <a:solidFill>
                  <a:srgbClr val="FF0000"/>
                </a:solidFill>
              </a:rPr>
              <a:t>YOU</a:t>
            </a:r>
            <a:r>
              <a:rPr lang="en-US" sz="2400" dirty="0" smtClean="0"/>
              <a:t> not accept a smaller amount? </a:t>
            </a:r>
            <a:endParaRPr lang="tr-TR" sz="2400" dirty="0" smtClean="0"/>
          </a:p>
          <a:p>
            <a:pPr marL="457200" indent="-457200">
              <a:spcBef>
                <a:spcPts val="0"/>
              </a:spcBef>
              <a:spcAft>
                <a:spcPts val="600"/>
              </a:spcAft>
              <a:buFont typeface="+mj-lt"/>
              <a:buAutoNum type="arabicPeriod"/>
            </a:pPr>
            <a:r>
              <a:rPr lang="en-US" sz="2400" dirty="0" smtClean="0"/>
              <a:t>In the “splitting  50 TL game” how much money will </a:t>
            </a:r>
            <a:r>
              <a:rPr lang="en-US" sz="2400" b="1" dirty="0" smtClean="0">
                <a:solidFill>
                  <a:srgbClr val="FF0000"/>
                </a:solidFill>
              </a:rPr>
              <a:t>YOU</a:t>
            </a:r>
            <a:r>
              <a:rPr lang="en-US" sz="2400" dirty="0" smtClean="0"/>
              <a:t> offer to the responder if </a:t>
            </a:r>
            <a:r>
              <a:rPr lang="en-US" sz="2400" b="1" dirty="0" smtClean="0">
                <a:solidFill>
                  <a:srgbClr val="FF0000"/>
                </a:solidFill>
              </a:rPr>
              <a:t>YOU</a:t>
            </a:r>
            <a:r>
              <a:rPr lang="en-US" sz="2400" dirty="0" smtClean="0"/>
              <a:t> </a:t>
            </a:r>
            <a:r>
              <a:rPr lang="en-US" sz="2400" dirty="0"/>
              <a:t>a</a:t>
            </a:r>
            <a:r>
              <a:rPr lang="en-US" sz="2400" dirty="0" smtClean="0"/>
              <a:t>re the proposer? Why will you not offer a larger amount? Why will you not offer a smaller amount?</a:t>
            </a:r>
          </a:p>
        </p:txBody>
      </p:sp>
    </p:spTree>
    <p:extLst>
      <p:ext uri="{BB962C8B-B14F-4D97-AF65-F5344CB8AC3E}">
        <p14:creationId xmlns:p14="http://schemas.microsoft.com/office/powerpoint/2010/main" val="2366849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3200" dirty="0" smtClean="0"/>
              <a:t>A very interesting study</a:t>
            </a:r>
            <a:endParaRPr lang="tr-TR" sz="3200" dirty="0"/>
          </a:p>
        </p:txBody>
      </p:sp>
      <p:sp>
        <p:nvSpPr>
          <p:cNvPr id="5" name="Subtitle 4"/>
          <p:cNvSpPr>
            <a:spLocks noGrp="1"/>
          </p:cNvSpPr>
          <p:nvPr>
            <p:ph type="subTitle" idx="1"/>
          </p:nvPr>
        </p:nvSpPr>
        <p:spPr/>
        <p:txBody>
          <a:bodyPr/>
          <a:lstStyle/>
          <a:p>
            <a:endParaRPr lang="tr-TR"/>
          </a:p>
        </p:txBody>
      </p:sp>
    </p:spTree>
    <p:extLst>
      <p:ext uri="{BB962C8B-B14F-4D97-AF65-F5344CB8AC3E}">
        <p14:creationId xmlns:p14="http://schemas.microsoft.com/office/powerpoint/2010/main" val="11555439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pic>
        <p:nvPicPr>
          <p:cNvPr id="44034" name="Picture 2"/>
          <p:cNvPicPr>
            <a:picLocks noGrp="1" noChangeAspect="1" noChangeArrowheads="1"/>
          </p:cNvPicPr>
          <p:nvPr>
            <p:ph idx="1"/>
          </p:nvPr>
        </p:nvPicPr>
        <p:blipFill>
          <a:blip r:embed="rId2" cstate="print"/>
          <a:srcRect/>
          <a:stretch>
            <a:fillRect/>
          </a:stretch>
        </p:blipFill>
        <p:spPr bwMode="auto">
          <a:xfrm>
            <a:off x="1403648" y="369574"/>
            <a:ext cx="6155770" cy="6155770"/>
          </a:xfrm>
          <a:prstGeom prst="rect">
            <a:avLst/>
          </a:prstGeom>
          <a:noFill/>
          <a:ln w="9525">
            <a:noFill/>
            <a:miter lim="800000"/>
            <a:headEnd/>
            <a:tailEnd/>
          </a:ln>
        </p:spPr>
      </p:pic>
    </p:spTree>
    <p:extLst>
      <p:ext uri="{BB962C8B-B14F-4D97-AF65-F5344CB8AC3E}">
        <p14:creationId xmlns:p14="http://schemas.microsoft.com/office/powerpoint/2010/main" val="559726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8075240" cy="1417638"/>
          </a:xfrm>
        </p:spPr>
        <p:txBody>
          <a:bodyPr>
            <a:noAutofit/>
          </a:bodyPr>
          <a:lstStyle/>
          <a:p>
            <a:r>
              <a:rPr lang="en-US" sz="2800" dirty="0" smtClean="0"/>
              <a:t>Ultimatum game results of an experimental study</a:t>
            </a:r>
            <a:br>
              <a:rPr lang="en-US" sz="2800" dirty="0" smtClean="0"/>
            </a:br>
            <a:r>
              <a:rPr lang="en-US" sz="2800" dirty="0" smtClean="0"/>
              <a:t>15 small, indigenous societies around the world</a:t>
            </a:r>
            <a:endParaRPr lang="tr-TR" sz="2800" dirty="0"/>
          </a:p>
        </p:txBody>
      </p:sp>
      <p:sp>
        <p:nvSpPr>
          <p:cNvPr id="3" name="Content Placeholder 2"/>
          <p:cNvSpPr>
            <a:spLocks noGrp="1"/>
          </p:cNvSpPr>
          <p:nvPr>
            <p:ph idx="1"/>
          </p:nvPr>
        </p:nvSpPr>
        <p:spPr/>
        <p:txBody>
          <a:bodyPr>
            <a:normAutofit/>
          </a:bodyPr>
          <a:lstStyle/>
          <a:p>
            <a:pPr marL="0" indent="0">
              <a:spcBef>
                <a:spcPts val="600"/>
              </a:spcBef>
              <a:buNone/>
            </a:pPr>
            <a:r>
              <a:rPr lang="tr-TR" sz="2000" dirty="0" err="1" smtClean="0">
                <a:hlinkClick r:id="rId2"/>
              </a:rPr>
              <a:t>Foundations</a:t>
            </a:r>
            <a:r>
              <a:rPr lang="tr-TR" sz="2000" dirty="0" smtClean="0">
                <a:hlinkClick r:id="rId2"/>
              </a:rPr>
              <a:t> of </a:t>
            </a:r>
            <a:r>
              <a:rPr lang="tr-TR" sz="2000" dirty="0" err="1" smtClean="0">
                <a:hlinkClick r:id="rId2"/>
              </a:rPr>
              <a:t>Human</a:t>
            </a:r>
            <a:r>
              <a:rPr lang="tr-TR" sz="2000" dirty="0" smtClean="0">
                <a:hlinkClick r:id="rId2"/>
              </a:rPr>
              <a:t> </a:t>
            </a:r>
            <a:r>
              <a:rPr lang="tr-TR" sz="2000" dirty="0" err="1" smtClean="0">
                <a:hlinkClick r:id="rId2"/>
              </a:rPr>
              <a:t>Sociality</a:t>
            </a:r>
            <a:r>
              <a:rPr lang="tr-TR" sz="2000" dirty="0" smtClean="0">
                <a:hlinkClick r:id="rId2"/>
              </a:rPr>
              <a:t>: </a:t>
            </a:r>
            <a:r>
              <a:rPr lang="tr-TR" sz="2000" dirty="0" err="1" smtClean="0">
                <a:hlinkClick r:id="rId2"/>
              </a:rPr>
              <a:t>Economic</a:t>
            </a:r>
            <a:r>
              <a:rPr lang="tr-TR" sz="2000" dirty="0" smtClean="0">
                <a:hlinkClick r:id="rId2"/>
              </a:rPr>
              <a:t> </a:t>
            </a:r>
            <a:r>
              <a:rPr lang="tr-TR" sz="2000" dirty="0" err="1" smtClean="0">
                <a:hlinkClick r:id="rId2"/>
              </a:rPr>
              <a:t>Experiments</a:t>
            </a:r>
            <a:r>
              <a:rPr lang="tr-TR" sz="2000" dirty="0" smtClean="0">
                <a:hlinkClick r:id="rId2"/>
              </a:rPr>
              <a:t> and </a:t>
            </a:r>
            <a:r>
              <a:rPr lang="tr-TR" sz="2000" dirty="0" err="1" smtClean="0">
                <a:hlinkClick r:id="rId2"/>
              </a:rPr>
              <a:t>Ethnographic</a:t>
            </a:r>
            <a:r>
              <a:rPr lang="tr-TR" sz="2000" dirty="0" smtClean="0">
                <a:hlinkClick r:id="rId2"/>
              </a:rPr>
              <a:t> </a:t>
            </a:r>
            <a:r>
              <a:rPr lang="tr-TR" sz="2000" dirty="0" err="1" smtClean="0">
                <a:hlinkClick r:id="rId2"/>
              </a:rPr>
              <a:t>Evidence</a:t>
            </a:r>
            <a:r>
              <a:rPr lang="tr-TR" sz="2000" dirty="0" smtClean="0">
                <a:hlinkClick r:id="rId2"/>
              </a:rPr>
              <a:t> </a:t>
            </a:r>
            <a:r>
              <a:rPr lang="tr-TR" sz="2000" dirty="0" err="1" smtClean="0">
                <a:hlinkClick r:id="rId2"/>
              </a:rPr>
              <a:t>from</a:t>
            </a:r>
            <a:r>
              <a:rPr lang="tr-TR" sz="2000" dirty="0" smtClean="0">
                <a:hlinkClick r:id="rId2"/>
              </a:rPr>
              <a:t> </a:t>
            </a:r>
            <a:r>
              <a:rPr lang="tr-TR" sz="2000" dirty="0" err="1" smtClean="0">
                <a:hlinkClick r:id="rId2"/>
              </a:rPr>
              <a:t>Fifteen</a:t>
            </a:r>
            <a:r>
              <a:rPr lang="tr-TR" sz="2000" dirty="0" smtClean="0">
                <a:hlinkClick r:id="rId2"/>
              </a:rPr>
              <a:t> </a:t>
            </a:r>
            <a:r>
              <a:rPr lang="tr-TR" sz="2000" dirty="0" err="1" smtClean="0">
                <a:hlinkClick r:id="rId2"/>
              </a:rPr>
              <a:t>Small</a:t>
            </a:r>
            <a:r>
              <a:rPr lang="tr-TR" sz="2000" dirty="0" smtClean="0">
                <a:hlinkClick r:id="rId2"/>
              </a:rPr>
              <a:t>-</a:t>
            </a:r>
            <a:r>
              <a:rPr lang="tr-TR" sz="2000" dirty="0" err="1" smtClean="0">
                <a:hlinkClick r:id="rId2"/>
              </a:rPr>
              <a:t>Scale</a:t>
            </a:r>
            <a:r>
              <a:rPr lang="tr-TR" sz="2000" dirty="0" smtClean="0">
                <a:hlinkClick r:id="rId2"/>
              </a:rPr>
              <a:t> </a:t>
            </a:r>
            <a:r>
              <a:rPr lang="tr-TR" sz="2000" dirty="0" err="1" smtClean="0">
                <a:hlinkClick r:id="rId2"/>
              </a:rPr>
              <a:t>Societies</a:t>
            </a:r>
            <a:r>
              <a:rPr lang="tr-TR" sz="2000" dirty="0" smtClean="0"/>
              <a:t> </a:t>
            </a:r>
          </a:p>
          <a:p>
            <a:pPr marL="0" indent="0">
              <a:spcBef>
                <a:spcPts val="600"/>
              </a:spcBef>
              <a:buNone/>
            </a:pPr>
            <a:r>
              <a:rPr lang="tr-TR" sz="2000" dirty="0" smtClean="0"/>
              <a:t>Joseph </a:t>
            </a:r>
            <a:r>
              <a:rPr lang="tr-TR" sz="2000" dirty="0" err="1" smtClean="0"/>
              <a:t>Henrich</a:t>
            </a:r>
            <a:r>
              <a:rPr lang="tr-TR" sz="2000" dirty="0" smtClean="0"/>
              <a:t>, Robert </a:t>
            </a:r>
            <a:r>
              <a:rPr lang="tr-TR" sz="2000" dirty="0" err="1" smtClean="0"/>
              <a:t>Boyd</a:t>
            </a:r>
            <a:r>
              <a:rPr lang="tr-TR" sz="2000" dirty="0" smtClean="0"/>
              <a:t>, </a:t>
            </a:r>
            <a:r>
              <a:rPr lang="tr-TR" sz="2000" dirty="0" err="1" smtClean="0"/>
              <a:t>Samuel</a:t>
            </a:r>
            <a:r>
              <a:rPr lang="tr-TR" sz="2000" dirty="0" smtClean="0"/>
              <a:t> </a:t>
            </a:r>
            <a:r>
              <a:rPr lang="tr-TR" sz="2000" dirty="0" err="1" smtClean="0"/>
              <a:t>Bowles</a:t>
            </a:r>
            <a:r>
              <a:rPr lang="tr-TR" sz="2000" dirty="0" smtClean="0"/>
              <a:t>, </a:t>
            </a:r>
            <a:r>
              <a:rPr lang="tr-TR" sz="2000" dirty="0" err="1" smtClean="0"/>
              <a:t>Colin</a:t>
            </a:r>
            <a:r>
              <a:rPr lang="tr-TR" sz="2000" dirty="0" smtClean="0"/>
              <a:t> </a:t>
            </a:r>
            <a:r>
              <a:rPr lang="tr-TR" sz="2000" dirty="0" err="1" smtClean="0"/>
              <a:t>Camerer</a:t>
            </a:r>
            <a:r>
              <a:rPr lang="tr-TR" sz="2000" dirty="0" smtClean="0"/>
              <a:t>, </a:t>
            </a:r>
            <a:r>
              <a:rPr lang="tr-TR" sz="2000" dirty="0" err="1" smtClean="0"/>
              <a:t>Ernst</a:t>
            </a:r>
            <a:r>
              <a:rPr lang="tr-TR" sz="2000" dirty="0" smtClean="0"/>
              <a:t> </a:t>
            </a:r>
            <a:r>
              <a:rPr lang="tr-TR" sz="2000" dirty="0" err="1" smtClean="0"/>
              <a:t>Fehr</a:t>
            </a:r>
            <a:r>
              <a:rPr lang="tr-TR" sz="2000" dirty="0" smtClean="0"/>
              <a:t>, and </a:t>
            </a:r>
            <a:r>
              <a:rPr lang="tr-TR" sz="2000" dirty="0" err="1" smtClean="0"/>
              <a:t>Herbert</a:t>
            </a:r>
            <a:r>
              <a:rPr lang="tr-TR" sz="2000" dirty="0" smtClean="0"/>
              <a:t> </a:t>
            </a:r>
            <a:r>
              <a:rPr lang="tr-TR" sz="2000" dirty="0" err="1" smtClean="0"/>
              <a:t>Gintis</a:t>
            </a:r>
            <a:r>
              <a:rPr lang="en-US" sz="2000" dirty="0" smtClean="0"/>
              <a:t>, Oxford University Press 2004</a:t>
            </a:r>
          </a:p>
          <a:p>
            <a:pPr marL="0" indent="0">
              <a:spcBef>
                <a:spcPts val="600"/>
              </a:spcBef>
              <a:buNone/>
            </a:pPr>
            <a:endParaRPr lang="en-US" sz="2000" dirty="0" smtClean="0"/>
          </a:p>
          <a:p>
            <a:pPr marL="0" indent="0">
              <a:spcBef>
                <a:spcPts val="600"/>
              </a:spcBef>
              <a:buNone/>
            </a:pPr>
            <a:endParaRPr lang="en-US" sz="2000" dirty="0" smtClean="0"/>
          </a:p>
          <a:p>
            <a:pPr marL="0" indent="0">
              <a:spcBef>
                <a:spcPts val="600"/>
              </a:spcBef>
              <a:buNone/>
            </a:pPr>
            <a:endParaRPr lang="en-US" sz="2000" dirty="0" smtClean="0"/>
          </a:p>
          <a:p>
            <a:pPr marL="0" indent="0">
              <a:spcBef>
                <a:spcPts val="0"/>
              </a:spcBef>
              <a:buNone/>
            </a:pPr>
            <a:r>
              <a:rPr lang="en-US" sz="2000" dirty="0" smtClean="0"/>
              <a:t>In Search of Homo </a:t>
            </a:r>
            <a:r>
              <a:rPr lang="en-US" sz="2000" dirty="0" err="1" smtClean="0"/>
              <a:t>Economicus</a:t>
            </a:r>
            <a:r>
              <a:rPr lang="en-US" sz="2000" dirty="0" smtClean="0"/>
              <a:t>: Behavioral Experiments in 15 Small-Scale Societies, </a:t>
            </a:r>
            <a:r>
              <a:rPr lang="en-US" sz="2000" dirty="0" smtClean="0">
                <a:solidFill>
                  <a:schemeClr val="bg2">
                    <a:lumMod val="50000"/>
                  </a:schemeClr>
                </a:solidFill>
              </a:rPr>
              <a:t>The American Economic Review, 91:2, (May, 2001), pp. 73-78</a:t>
            </a:r>
          </a:p>
          <a:p>
            <a:pPr marL="0" indent="0">
              <a:spcBef>
                <a:spcPts val="0"/>
              </a:spcBef>
              <a:buNone/>
            </a:pPr>
            <a:r>
              <a:rPr lang="en-US" sz="2000" dirty="0" smtClean="0"/>
              <a:t>Joseph </a:t>
            </a:r>
            <a:r>
              <a:rPr lang="en-US" sz="2000" dirty="0" err="1" smtClean="0"/>
              <a:t>Henrich</a:t>
            </a:r>
            <a:r>
              <a:rPr lang="en-US" sz="2000" dirty="0" smtClean="0"/>
              <a:t>, Robert Boyd, Samuel Bowles, Colin </a:t>
            </a:r>
            <a:r>
              <a:rPr lang="en-US" sz="2000" dirty="0" err="1" smtClean="0"/>
              <a:t>Camerer</a:t>
            </a:r>
            <a:r>
              <a:rPr lang="en-US" sz="2000" dirty="0" smtClean="0"/>
              <a:t>, Ernst Fehr, Herbert </a:t>
            </a:r>
            <a:r>
              <a:rPr lang="en-US" sz="2000" dirty="0" err="1" smtClean="0"/>
              <a:t>Gintis</a:t>
            </a:r>
            <a:r>
              <a:rPr lang="en-US" sz="2000" dirty="0" smtClean="0"/>
              <a:t>, and Richard </a:t>
            </a:r>
            <a:r>
              <a:rPr lang="en-US" sz="2000" dirty="0" err="1" smtClean="0"/>
              <a:t>McElreath</a:t>
            </a:r>
            <a:endParaRPr lang="en-US" sz="2000" dirty="0" smtClean="0"/>
          </a:p>
          <a:p>
            <a:pPr marL="0" indent="0">
              <a:spcBef>
                <a:spcPts val="600"/>
              </a:spcBef>
              <a:buNone/>
            </a:pPr>
            <a:endParaRPr lang="tr-TR" sz="2000" dirty="0" smtClean="0"/>
          </a:p>
          <a:p>
            <a:pPr marL="0" indent="0">
              <a:spcBef>
                <a:spcPts val="600"/>
              </a:spcBef>
              <a:buNone/>
            </a:pPr>
            <a:endParaRPr lang="tr-TR" sz="2000" dirty="0"/>
          </a:p>
        </p:txBody>
      </p:sp>
    </p:spTree>
    <p:extLst>
      <p:ext uri="{BB962C8B-B14F-4D97-AF65-F5344CB8AC3E}">
        <p14:creationId xmlns:p14="http://schemas.microsoft.com/office/powerpoint/2010/main" val="270239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pic>
        <p:nvPicPr>
          <p:cNvPr id="34818" name="Picture 2"/>
          <p:cNvPicPr>
            <a:picLocks noGrp="1" noChangeAspect="1" noChangeArrowheads="1"/>
          </p:cNvPicPr>
          <p:nvPr>
            <p:ph idx="1"/>
          </p:nvPr>
        </p:nvPicPr>
        <p:blipFill>
          <a:blip r:embed="rId2" cstate="print"/>
          <a:srcRect/>
          <a:stretch>
            <a:fillRect/>
          </a:stretch>
        </p:blipFill>
        <p:spPr bwMode="auto">
          <a:xfrm>
            <a:off x="179512" y="1153244"/>
            <a:ext cx="8835390" cy="5372100"/>
          </a:xfrm>
          <a:prstGeom prst="rect">
            <a:avLst/>
          </a:prstGeom>
          <a:noFill/>
          <a:ln w="9525">
            <a:noFill/>
            <a:miter lim="800000"/>
            <a:headEnd/>
            <a:tailEnd/>
          </a:ln>
        </p:spPr>
      </p:pic>
    </p:spTree>
    <p:extLst>
      <p:ext uri="{BB962C8B-B14F-4D97-AF65-F5344CB8AC3E}">
        <p14:creationId xmlns:p14="http://schemas.microsoft.com/office/powerpoint/2010/main" val="17980496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04359" y="1636434"/>
            <a:ext cx="7712057" cy="4744894"/>
            <a:chOff x="1219320" y="1523880"/>
            <a:chExt cx="6172200" cy="4800960"/>
          </a:xfrm>
        </p:grpSpPr>
        <p:pic>
          <p:nvPicPr>
            <p:cNvPr id="4" name="Picture 5"/>
            <p:cNvPicPr>
              <a:picLocks noChangeAspect="1"/>
            </p:cNvPicPr>
            <p:nvPr/>
          </p:nvPicPr>
          <p:blipFill>
            <a:blip r:embed="rId3" cstate="print">
              <a:alphaModFix/>
              <a:lum/>
            </a:blip>
            <a:srcRect/>
            <a:stretch>
              <a:fillRect/>
            </a:stretch>
          </p:blipFill>
          <p:spPr>
            <a:xfrm>
              <a:off x="1219320" y="1523880"/>
              <a:ext cx="6172200" cy="4800600"/>
            </a:xfrm>
            <a:prstGeom prst="rect">
              <a:avLst/>
            </a:prstGeom>
            <a:noFill/>
            <a:ln>
              <a:noFill/>
            </a:ln>
          </p:spPr>
        </p:pic>
        <p:sp>
          <p:nvSpPr>
            <p:cNvPr id="5" name="TextBox 4"/>
            <p:cNvSpPr txBox="1"/>
            <p:nvPr/>
          </p:nvSpPr>
          <p:spPr>
            <a:xfrm>
              <a:off x="1219320" y="1523880"/>
              <a:ext cx="6172200" cy="4800960"/>
            </a:xfrm>
            <a:prstGeom prst="rect">
              <a:avLst/>
            </a:prstGeom>
            <a:noFill/>
            <a:ln>
              <a:noFill/>
            </a:ln>
          </p:spPr>
          <p:txBody>
            <a:bodyPr vert="horz" lIns="90000" tIns="46800" rIns="90000" bIns="46800" anchor="t" anchorCtr="0"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x-none" sz="1800" b="0" i="0" u="none" strike="noStrike" baseline="0">
                <a:ln>
                  <a:noFill/>
                </a:ln>
                <a:solidFill>
                  <a:srgbClr val="000000"/>
                </a:solidFill>
                <a:latin typeface="Arial" pitchFamily="18"/>
                <a:ea typeface="Arial Unicode MS" pitchFamily="2"/>
                <a:cs typeface="Arial Unicode MS" pitchFamily="2"/>
              </a:endParaRPr>
            </a:p>
          </p:txBody>
        </p:sp>
      </p:grpSp>
      <p:sp>
        <p:nvSpPr>
          <p:cNvPr id="2" name="Title 1"/>
          <p:cNvSpPr txBox="1">
            <a:spLocks noGrp="1"/>
          </p:cNvSpPr>
          <p:nvPr>
            <p:ph type="title" idx="4294967295"/>
          </p:nvPr>
        </p:nvSpPr>
        <p:spPr>
          <a:xfrm>
            <a:off x="914400" y="707030"/>
            <a:ext cx="7772400" cy="523220"/>
          </a:xfrm>
        </p:spPr>
        <p:txBody>
          <a:bodyPr wrap="square" lIns="91440" tIns="45720" rIns="91440" bIns="45720">
            <a:spAutoFit/>
          </a:bodyPr>
          <a:lstStyle>
            <a:defPPr lvl="0">
              <a:buNone/>
            </a:defPPr>
            <a:lvl1pPr lvl="0">
              <a:buNone/>
            </a:lvl1pPr>
          </a:lstStyle>
          <a:p>
            <a:pPr lvl="0"/>
            <a:r>
              <a:rPr lang="tr-TR" sz="2800" dirty="0" err="1" smtClean="0"/>
              <a:t>Lamelara</a:t>
            </a:r>
            <a:r>
              <a:rPr lang="tr-TR" sz="2800" dirty="0" smtClean="0"/>
              <a:t> </a:t>
            </a:r>
            <a:r>
              <a:rPr lang="tr-TR" sz="2800" dirty="0" err="1" smtClean="0"/>
              <a:t>whale</a:t>
            </a:r>
            <a:r>
              <a:rPr lang="tr-TR" sz="2800" dirty="0" smtClean="0"/>
              <a:t>-</a:t>
            </a:r>
            <a:r>
              <a:rPr lang="tr-TR" sz="2800" dirty="0" err="1" smtClean="0"/>
              <a:t>hunters</a:t>
            </a:r>
            <a:r>
              <a:rPr lang="en-US" sz="2800" dirty="0" smtClean="0"/>
              <a:t> (Indonesia)</a:t>
            </a:r>
            <a:endParaRPr lang="x-none" sz="2800"/>
          </a:p>
        </p:txBody>
      </p:sp>
    </p:spTree>
    <p:extLst>
      <p:ext uri="{BB962C8B-B14F-4D97-AF65-F5344CB8AC3E}">
        <p14:creationId xmlns:p14="http://schemas.microsoft.com/office/powerpoint/2010/main" val="242213874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INSTRUCTIONS</a:t>
            </a:r>
            <a:endParaRPr lang="tr-TR" sz="2800" dirty="0"/>
          </a:p>
        </p:txBody>
      </p:sp>
      <p:sp>
        <p:nvSpPr>
          <p:cNvPr id="3" name="Content Placeholder 2"/>
          <p:cNvSpPr>
            <a:spLocks noGrp="1"/>
          </p:cNvSpPr>
          <p:nvPr>
            <p:ph idx="1"/>
          </p:nvPr>
        </p:nvSpPr>
        <p:spPr/>
        <p:txBody>
          <a:bodyPr>
            <a:normAutofit/>
          </a:bodyPr>
          <a:lstStyle/>
          <a:p>
            <a:pPr marL="457200" lvl="0" indent="-457200">
              <a:spcBef>
                <a:spcPts val="0"/>
              </a:spcBef>
              <a:spcAft>
                <a:spcPts val="1200"/>
              </a:spcAft>
              <a:buFont typeface="+mj-lt"/>
              <a:buAutoNum type="arabicPeriod"/>
            </a:pPr>
            <a:r>
              <a:rPr lang="en-US" sz="2400" dirty="0" smtClean="0"/>
              <a:t>There is 50 TL to split between a proposer and a responder.</a:t>
            </a:r>
          </a:p>
          <a:p>
            <a:pPr marL="457200" indent="-457200">
              <a:spcBef>
                <a:spcPts val="0"/>
              </a:spcBef>
              <a:spcAft>
                <a:spcPts val="1200"/>
              </a:spcAft>
              <a:buFont typeface="+mj-lt"/>
              <a:buAutoNum type="arabicPeriod"/>
            </a:pPr>
            <a:r>
              <a:rPr lang="en-US" sz="2400" dirty="0" smtClean="0"/>
              <a:t>The proposer proposes how much of 50 TL to keep for himself/herself and give the remaining to the responder.</a:t>
            </a:r>
            <a:endParaRPr lang="tr-TR" sz="2400" dirty="0" smtClean="0"/>
          </a:p>
          <a:p>
            <a:pPr marL="457200" indent="-457200">
              <a:spcBef>
                <a:spcPts val="0"/>
              </a:spcBef>
              <a:spcAft>
                <a:spcPts val="1200"/>
              </a:spcAft>
              <a:buFont typeface="+mj-lt"/>
              <a:buAutoNum type="arabicPeriod"/>
            </a:pPr>
            <a:r>
              <a:rPr lang="en-US" sz="2400" dirty="0" smtClean="0"/>
              <a:t>The responder either accepts or rejects.</a:t>
            </a:r>
            <a:endParaRPr lang="tr-TR" sz="2400" dirty="0" smtClean="0"/>
          </a:p>
          <a:p>
            <a:pPr marL="457200" indent="-457200">
              <a:spcBef>
                <a:spcPts val="0"/>
              </a:spcBef>
              <a:spcAft>
                <a:spcPts val="1200"/>
              </a:spcAft>
              <a:buFont typeface="+mj-lt"/>
              <a:buAutoNum type="arabicPeriod"/>
            </a:pPr>
            <a:r>
              <a:rPr lang="en-US" sz="2400" dirty="0" smtClean="0"/>
              <a:t>If the responder accepts, then the proposal is enacted. If the responder rejects, then both get 0.</a:t>
            </a:r>
            <a:endParaRPr lang="tr-TR" sz="2400" dirty="0" smtClean="0"/>
          </a:p>
        </p:txBody>
      </p:sp>
    </p:spTree>
    <p:extLst>
      <p:ext uri="{BB962C8B-B14F-4D97-AF65-F5344CB8AC3E}">
        <p14:creationId xmlns:p14="http://schemas.microsoft.com/office/powerpoint/2010/main" val="89282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36512" y="980728"/>
            <a:ext cx="9208150" cy="3924647"/>
          </a:xfrm>
          <a:prstGeom prst="rect">
            <a:avLst/>
          </a:prstGeom>
          <a:noFill/>
          <a:ln w="9525">
            <a:noFill/>
            <a:miter lim="800000"/>
            <a:headEnd/>
            <a:tailEnd/>
          </a:ln>
        </p:spPr>
      </p:pic>
      <p:sp>
        <p:nvSpPr>
          <p:cNvPr id="3" name="Title 2"/>
          <p:cNvSpPr>
            <a:spLocks noGrp="1"/>
          </p:cNvSpPr>
          <p:nvPr>
            <p:ph type="title"/>
          </p:nvPr>
        </p:nvSpPr>
        <p:spPr>
          <a:xfrm>
            <a:off x="457200" y="274638"/>
            <a:ext cx="8229600" cy="850106"/>
          </a:xfrm>
        </p:spPr>
        <p:txBody>
          <a:bodyPr>
            <a:normAutofit/>
          </a:bodyPr>
          <a:lstStyle/>
          <a:p>
            <a:r>
              <a:rPr lang="tr-TR" sz="2800" dirty="0" err="1" smtClean="0"/>
              <a:t>Lamelara</a:t>
            </a:r>
            <a:r>
              <a:rPr lang="tr-TR" sz="2800" dirty="0" smtClean="0"/>
              <a:t> </a:t>
            </a:r>
            <a:r>
              <a:rPr lang="tr-TR" sz="2800" dirty="0" err="1" smtClean="0"/>
              <a:t>whale</a:t>
            </a:r>
            <a:r>
              <a:rPr lang="tr-TR" sz="2800" dirty="0" smtClean="0"/>
              <a:t>-</a:t>
            </a:r>
            <a:r>
              <a:rPr lang="tr-TR" sz="2800" dirty="0" err="1" smtClean="0"/>
              <a:t>hunters</a:t>
            </a:r>
            <a:r>
              <a:rPr lang="en-US" sz="2800" dirty="0" smtClean="0"/>
              <a:t> (Indonesia)</a:t>
            </a:r>
            <a:endParaRPr lang="tr-TR" sz="2800" dirty="0"/>
          </a:p>
        </p:txBody>
      </p:sp>
      <p:sp>
        <p:nvSpPr>
          <p:cNvPr id="5" name="Rectangle 4"/>
          <p:cNvSpPr/>
          <p:nvPr/>
        </p:nvSpPr>
        <p:spPr>
          <a:xfrm>
            <a:off x="1907704" y="5085184"/>
            <a:ext cx="6120680" cy="369332"/>
          </a:xfrm>
          <a:prstGeom prst="rect">
            <a:avLst/>
          </a:prstGeom>
        </p:spPr>
        <p:txBody>
          <a:bodyPr wrap="square">
            <a:spAutoFit/>
          </a:bodyPr>
          <a:lstStyle/>
          <a:p>
            <a:r>
              <a:rPr lang="tr-TR" dirty="0" smtClean="0">
                <a:hlinkClick r:id="rId3"/>
              </a:rPr>
              <a:t>http://www.</a:t>
            </a:r>
            <a:r>
              <a:rPr lang="tr-TR" dirty="0" err="1" smtClean="0">
                <a:hlinkClick r:id="rId3"/>
              </a:rPr>
              <a:t>youtube</a:t>
            </a:r>
            <a:r>
              <a:rPr lang="tr-TR" dirty="0" smtClean="0">
                <a:hlinkClick r:id="rId3"/>
              </a:rPr>
              <a:t>.com/</a:t>
            </a:r>
            <a:r>
              <a:rPr lang="tr-TR" dirty="0" err="1" smtClean="0">
                <a:hlinkClick r:id="rId3"/>
              </a:rPr>
              <a:t>watch</a:t>
            </a:r>
            <a:r>
              <a:rPr lang="tr-TR" dirty="0" smtClean="0">
                <a:hlinkClick r:id="rId3"/>
              </a:rPr>
              <a:t>?v=_tqW8YZDE9o</a:t>
            </a:r>
            <a:r>
              <a:rPr lang="en-US" dirty="0" smtClean="0"/>
              <a:t> </a:t>
            </a:r>
            <a:endParaRPr lang="tr-TR" dirty="0"/>
          </a:p>
        </p:txBody>
      </p:sp>
    </p:spTree>
    <p:extLst>
      <p:ext uri="{BB962C8B-B14F-4D97-AF65-F5344CB8AC3E}">
        <p14:creationId xmlns:p14="http://schemas.microsoft.com/office/powerpoint/2010/main" val="254892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tr-TR" sz="2800" dirty="0" err="1" smtClean="0"/>
              <a:t>Barr</a:t>
            </a:r>
            <a:r>
              <a:rPr lang="tr-TR" sz="2800" dirty="0" smtClean="0"/>
              <a:t>, </a:t>
            </a:r>
            <a:r>
              <a:rPr lang="tr-TR" sz="2800" dirty="0" err="1" smtClean="0"/>
              <a:t>Ghana</a:t>
            </a:r>
            <a:endParaRPr lang="tr-TR" sz="2800" dirty="0"/>
          </a:p>
        </p:txBody>
      </p:sp>
      <p:sp>
        <p:nvSpPr>
          <p:cNvPr id="3" name="Content Placeholder 2"/>
          <p:cNvSpPr>
            <a:spLocks noGrp="1"/>
          </p:cNvSpPr>
          <p:nvPr>
            <p:ph idx="1"/>
          </p:nvPr>
        </p:nvSpPr>
        <p:spPr/>
        <p:txBody>
          <a:bodyPr/>
          <a:lstStyle/>
          <a:p>
            <a:endParaRPr lang="tr-TR"/>
          </a:p>
        </p:txBody>
      </p:sp>
      <p:pic>
        <p:nvPicPr>
          <p:cNvPr id="45059" name="Picture 3"/>
          <p:cNvPicPr>
            <a:picLocks noChangeAspect="1" noChangeArrowheads="1"/>
          </p:cNvPicPr>
          <p:nvPr/>
        </p:nvPicPr>
        <p:blipFill>
          <a:blip r:embed="rId2" cstate="print"/>
          <a:srcRect/>
          <a:stretch>
            <a:fillRect/>
          </a:stretch>
        </p:blipFill>
        <p:spPr bwMode="auto">
          <a:xfrm>
            <a:off x="3779912" y="381000"/>
            <a:ext cx="4572000" cy="6096000"/>
          </a:xfrm>
          <a:prstGeom prst="rect">
            <a:avLst/>
          </a:prstGeom>
          <a:noFill/>
          <a:ln w="9525">
            <a:noFill/>
            <a:miter lim="800000"/>
            <a:headEnd/>
            <a:tailEnd/>
          </a:ln>
        </p:spPr>
      </p:pic>
    </p:spTree>
    <p:extLst>
      <p:ext uri="{BB962C8B-B14F-4D97-AF65-F5344CB8AC3E}">
        <p14:creationId xmlns:p14="http://schemas.microsoft.com/office/powerpoint/2010/main" val="16547061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800" dirty="0" err="1" smtClean="0"/>
              <a:t>Machiguenga</a:t>
            </a:r>
            <a:r>
              <a:rPr lang="en-US" sz="2800" dirty="0" smtClean="0"/>
              <a:t>, </a:t>
            </a:r>
            <a:r>
              <a:rPr lang="tr-TR" sz="2800" dirty="0" smtClean="0"/>
              <a:t>Peru</a:t>
            </a:r>
            <a:endParaRPr lang="tr-TR" sz="2800" dirty="0"/>
          </a:p>
        </p:txBody>
      </p:sp>
      <p:pic>
        <p:nvPicPr>
          <p:cNvPr id="46082" name="Picture 2"/>
          <p:cNvPicPr>
            <a:picLocks noGrp="1" noChangeAspect="1" noChangeArrowheads="1"/>
          </p:cNvPicPr>
          <p:nvPr>
            <p:ph idx="1"/>
          </p:nvPr>
        </p:nvPicPr>
        <p:blipFill>
          <a:blip r:embed="rId2" cstate="print"/>
          <a:srcRect/>
          <a:stretch>
            <a:fillRect/>
          </a:stretch>
        </p:blipFill>
        <p:spPr bwMode="auto">
          <a:xfrm>
            <a:off x="1259632" y="1340768"/>
            <a:ext cx="6709700" cy="4473133"/>
          </a:xfrm>
          <a:prstGeom prst="rect">
            <a:avLst/>
          </a:prstGeom>
          <a:noFill/>
          <a:ln w="9525">
            <a:noFill/>
            <a:miter lim="800000"/>
            <a:headEnd/>
            <a:tailEnd/>
          </a:ln>
        </p:spPr>
      </p:pic>
    </p:spTree>
    <p:extLst>
      <p:ext uri="{BB962C8B-B14F-4D97-AF65-F5344CB8AC3E}">
        <p14:creationId xmlns:p14="http://schemas.microsoft.com/office/powerpoint/2010/main" val="1436151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Samburu</a:t>
            </a:r>
            <a:r>
              <a:rPr lang="en-US" sz="2800" dirty="0" smtClean="0"/>
              <a:t> (Kenya)</a:t>
            </a:r>
            <a:endParaRPr lang="tr-TR" sz="2800" dirty="0"/>
          </a:p>
        </p:txBody>
      </p:sp>
      <p:pic>
        <p:nvPicPr>
          <p:cNvPr id="48130" name="Picture 2"/>
          <p:cNvPicPr>
            <a:picLocks noGrp="1" noChangeAspect="1" noChangeArrowheads="1"/>
          </p:cNvPicPr>
          <p:nvPr>
            <p:ph idx="1"/>
          </p:nvPr>
        </p:nvPicPr>
        <p:blipFill>
          <a:blip r:embed="rId2" cstate="print"/>
          <a:srcRect/>
          <a:stretch>
            <a:fillRect/>
          </a:stretch>
        </p:blipFill>
        <p:spPr bwMode="auto">
          <a:xfrm>
            <a:off x="1554691" y="1600200"/>
            <a:ext cx="6034617" cy="4525963"/>
          </a:xfrm>
          <a:prstGeom prst="rect">
            <a:avLst/>
          </a:prstGeom>
          <a:noFill/>
          <a:ln w="9525">
            <a:noFill/>
            <a:miter lim="800000"/>
            <a:headEnd/>
            <a:tailEnd/>
          </a:ln>
        </p:spPr>
      </p:pic>
    </p:spTree>
    <p:extLst>
      <p:ext uri="{BB962C8B-B14F-4D97-AF65-F5344CB8AC3E}">
        <p14:creationId xmlns:p14="http://schemas.microsoft.com/office/powerpoint/2010/main" val="21538675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Pasadena (USA)</a:t>
            </a:r>
            <a:endParaRPr lang="tr-TR" sz="2800" dirty="0"/>
          </a:p>
        </p:txBody>
      </p:sp>
      <p:pic>
        <p:nvPicPr>
          <p:cNvPr id="47106" name="Picture 2"/>
          <p:cNvPicPr>
            <a:picLocks noGrp="1" noChangeAspect="1" noChangeArrowheads="1"/>
          </p:cNvPicPr>
          <p:nvPr>
            <p:ph idx="1"/>
          </p:nvPr>
        </p:nvPicPr>
        <p:blipFill>
          <a:blip r:embed="rId2" cstate="print"/>
          <a:srcRect/>
          <a:stretch>
            <a:fillRect/>
          </a:stretch>
        </p:blipFill>
        <p:spPr bwMode="auto">
          <a:xfrm>
            <a:off x="1524000" y="1721961"/>
            <a:ext cx="6096000" cy="4282440"/>
          </a:xfrm>
          <a:prstGeom prst="rect">
            <a:avLst/>
          </a:prstGeom>
          <a:noFill/>
          <a:ln w="9525">
            <a:noFill/>
            <a:miter lim="800000"/>
            <a:headEnd/>
            <a:tailEnd/>
          </a:ln>
        </p:spPr>
      </p:pic>
    </p:spTree>
    <p:extLst>
      <p:ext uri="{BB962C8B-B14F-4D97-AF65-F5344CB8AC3E}">
        <p14:creationId xmlns:p14="http://schemas.microsoft.com/office/powerpoint/2010/main" val="29963625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2800" dirty="0" smtClean="0"/>
              <a:t>Findings</a:t>
            </a:r>
            <a:endParaRPr lang="tr-TR" sz="2800" dirty="0"/>
          </a:p>
        </p:txBody>
      </p:sp>
      <p:sp>
        <p:nvSpPr>
          <p:cNvPr id="4" name="Content Placeholder 3"/>
          <p:cNvSpPr>
            <a:spLocks noGrp="1"/>
          </p:cNvSpPr>
          <p:nvPr>
            <p:ph idx="1"/>
          </p:nvPr>
        </p:nvSpPr>
        <p:spPr/>
        <p:txBody>
          <a:bodyPr>
            <a:normAutofit/>
          </a:bodyPr>
          <a:lstStyle/>
          <a:p>
            <a:pPr>
              <a:spcBef>
                <a:spcPts val="0"/>
              </a:spcBef>
              <a:spcAft>
                <a:spcPts val="2400"/>
              </a:spcAft>
            </a:pPr>
            <a:r>
              <a:rPr lang="en-US" sz="2400" dirty="0" smtClean="0"/>
              <a:t>Higher variation in behavior is observed across cultures.</a:t>
            </a:r>
          </a:p>
        </p:txBody>
      </p:sp>
    </p:spTree>
    <p:extLst>
      <p:ext uri="{BB962C8B-B14F-4D97-AF65-F5344CB8AC3E}">
        <p14:creationId xmlns:p14="http://schemas.microsoft.com/office/powerpoint/2010/main" val="2446209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pic>
        <p:nvPicPr>
          <p:cNvPr id="49154" name="Picture 2"/>
          <p:cNvPicPr>
            <a:picLocks noGrp="1" noChangeAspect="1" noChangeArrowheads="1"/>
          </p:cNvPicPr>
          <p:nvPr>
            <p:ph idx="1"/>
          </p:nvPr>
        </p:nvPicPr>
        <p:blipFill>
          <a:blip r:embed="rId2" cstate="print"/>
          <a:srcRect/>
          <a:stretch>
            <a:fillRect/>
          </a:stretch>
        </p:blipFill>
        <p:spPr bwMode="auto">
          <a:xfrm>
            <a:off x="1259632" y="332656"/>
            <a:ext cx="6836995" cy="6288573"/>
          </a:xfrm>
          <a:prstGeom prst="rect">
            <a:avLst/>
          </a:prstGeom>
          <a:noFill/>
          <a:ln w="9525">
            <a:noFill/>
            <a:miter lim="800000"/>
            <a:headEnd/>
            <a:tailEnd/>
          </a:ln>
        </p:spPr>
      </p:pic>
    </p:spTree>
    <p:extLst>
      <p:ext uri="{BB962C8B-B14F-4D97-AF65-F5344CB8AC3E}">
        <p14:creationId xmlns:p14="http://schemas.microsoft.com/office/powerpoint/2010/main" val="2062588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2800" dirty="0" smtClean="0"/>
              <a:t>Findings</a:t>
            </a:r>
            <a:endParaRPr lang="tr-TR" sz="2800" dirty="0"/>
          </a:p>
        </p:txBody>
      </p:sp>
      <p:sp>
        <p:nvSpPr>
          <p:cNvPr id="4" name="Content Placeholder 3"/>
          <p:cNvSpPr>
            <a:spLocks noGrp="1"/>
          </p:cNvSpPr>
          <p:nvPr>
            <p:ph idx="1"/>
          </p:nvPr>
        </p:nvSpPr>
        <p:spPr/>
        <p:txBody>
          <a:bodyPr>
            <a:normAutofit/>
          </a:bodyPr>
          <a:lstStyle/>
          <a:p>
            <a:pPr>
              <a:spcBef>
                <a:spcPts val="0"/>
              </a:spcBef>
              <a:spcAft>
                <a:spcPts val="2400"/>
              </a:spcAft>
            </a:pPr>
            <a:r>
              <a:rPr lang="en-US" sz="2400" dirty="0"/>
              <a:t>P</a:t>
            </a:r>
            <a:r>
              <a:rPr lang="en-US" sz="2400" dirty="0" smtClean="0"/>
              <a:t>ure material self-interest is never observed.</a:t>
            </a:r>
          </a:p>
          <a:p>
            <a:pPr lvl="0">
              <a:spcBef>
                <a:spcPts val="0"/>
              </a:spcBef>
              <a:spcAft>
                <a:spcPts val="2400"/>
              </a:spcAft>
            </a:pPr>
            <a:r>
              <a:rPr lang="en-US" sz="2400" dirty="0" smtClean="0"/>
              <a:t>In </a:t>
            </a:r>
            <a:r>
              <a:rPr lang="en-US" sz="2400" u="sng" dirty="0" smtClean="0"/>
              <a:t>none</a:t>
            </a:r>
            <a:r>
              <a:rPr lang="en-US" sz="2400" dirty="0" smtClean="0"/>
              <a:t> of the small societies was people’s behavior in the ultimatum game consistent with the selfishness axiom.</a:t>
            </a:r>
            <a:endParaRPr lang="tr-TR" sz="2400" dirty="0" smtClean="0"/>
          </a:p>
          <a:p>
            <a:pPr lvl="0">
              <a:spcBef>
                <a:spcPts val="0"/>
              </a:spcBef>
              <a:spcAft>
                <a:spcPts val="2400"/>
              </a:spcAft>
            </a:pPr>
            <a:r>
              <a:rPr lang="en-US" sz="2400" dirty="0" smtClean="0"/>
              <a:t>Age, gender, socio-economic status, risk-aversion, size of the stake etc. did </a:t>
            </a:r>
            <a:r>
              <a:rPr lang="en-US" sz="2400" u="sng" dirty="0" smtClean="0"/>
              <a:t>not</a:t>
            </a:r>
            <a:r>
              <a:rPr lang="en-US" sz="2400" dirty="0" smtClean="0"/>
              <a:t> affect behavior.</a:t>
            </a:r>
            <a:endParaRPr lang="tr-TR" sz="2400" dirty="0" smtClean="0"/>
          </a:p>
        </p:txBody>
      </p:sp>
    </p:spTree>
    <p:extLst>
      <p:ext uri="{BB962C8B-B14F-4D97-AF65-F5344CB8AC3E}">
        <p14:creationId xmlns:p14="http://schemas.microsoft.com/office/powerpoint/2010/main" val="25372272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2800" dirty="0" smtClean="0"/>
              <a:t>So, what matters?</a:t>
            </a:r>
            <a:endParaRPr lang="tr-TR" sz="2800" dirty="0"/>
          </a:p>
        </p:txBody>
      </p:sp>
      <p:sp>
        <p:nvSpPr>
          <p:cNvPr id="4" name="Content Placeholder 3"/>
          <p:cNvSpPr>
            <a:spLocks noGrp="1"/>
          </p:cNvSpPr>
          <p:nvPr>
            <p:ph idx="1"/>
          </p:nvPr>
        </p:nvSpPr>
        <p:spPr/>
        <p:txBody>
          <a:bodyPr>
            <a:normAutofit/>
          </a:bodyPr>
          <a:lstStyle/>
          <a:p>
            <a:pPr marL="457200" lvl="0" indent="-457200">
              <a:spcBef>
                <a:spcPts val="0"/>
              </a:spcBef>
              <a:spcAft>
                <a:spcPts val="2400"/>
              </a:spcAft>
              <a:buFont typeface="+mj-lt"/>
              <a:buAutoNum type="arabicPeriod"/>
            </a:pPr>
            <a:r>
              <a:rPr lang="en-US" sz="2400" dirty="0" smtClean="0"/>
              <a:t>Market integration and the importance of cooperation in economic activities!</a:t>
            </a:r>
            <a:endParaRPr lang="tr-TR" sz="2400" dirty="0" smtClean="0"/>
          </a:p>
          <a:p>
            <a:pPr marL="457200" lvl="0" indent="-457200">
              <a:spcBef>
                <a:spcPts val="0"/>
              </a:spcBef>
              <a:spcAft>
                <a:spcPts val="2400"/>
              </a:spcAft>
              <a:buFont typeface="+mj-lt"/>
              <a:buAutoNum type="arabicPeriod"/>
            </a:pPr>
            <a:r>
              <a:rPr lang="en-US" sz="2400" dirty="0" smtClean="0"/>
              <a:t>Splits are more equal in cultures where people must work cooperatively rather than alone/independently.</a:t>
            </a:r>
            <a:endParaRPr lang="tr-TR" sz="2400" dirty="0" smtClean="0"/>
          </a:p>
          <a:p>
            <a:pPr marL="457200" lvl="0" indent="-457200">
              <a:spcBef>
                <a:spcPts val="0"/>
              </a:spcBef>
              <a:spcAft>
                <a:spcPts val="2400"/>
              </a:spcAft>
              <a:buFont typeface="+mj-lt"/>
              <a:buAutoNum type="arabicPeriod"/>
            </a:pPr>
            <a:r>
              <a:rPr lang="en-US" sz="2400" dirty="0" smtClean="0"/>
              <a:t>Splits are more equal in cultures where people are more exposed to market transactions. </a:t>
            </a:r>
            <a:endParaRPr lang="tr-TR" sz="2400" dirty="0" smtClean="0"/>
          </a:p>
        </p:txBody>
      </p:sp>
    </p:spTree>
    <p:extLst>
      <p:ext uri="{BB962C8B-B14F-4D97-AF65-F5344CB8AC3E}">
        <p14:creationId xmlns:p14="http://schemas.microsoft.com/office/powerpoint/2010/main" val="6688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800" dirty="0" err="1" smtClean="0"/>
              <a:t>Machiguenga</a:t>
            </a:r>
            <a:r>
              <a:rPr lang="en-US" sz="2800" dirty="0" smtClean="0"/>
              <a:t>, </a:t>
            </a:r>
            <a:r>
              <a:rPr lang="tr-TR" sz="2800" dirty="0" smtClean="0"/>
              <a:t>Peru</a:t>
            </a:r>
            <a:endParaRPr lang="tr-TR" sz="2800" dirty="0"/>
          </a:p>
        </p:txBody>
      </p:sp>
      <p:pic>
        <p:nvPicPr>
          <p:cNvPr id="46082" name="Picture 2"/>
          <p:cNvPicPr>
            <a:picLocks noGrp="1" noChangeAspect="1" noChangeArrowheads="1"/>
          </p:cNvPicPr>
          <p:nvPr>
            <p:ph idx="1"/>
          </p:nvPr>
        </p:nvPicPr>
        <p:blipFill>
          <a:blip r:embed="rId2" cstate="print"/>
          <a:srcRect/>
          <a:stretch>
            <a:fillRect/>
          </a:stretch>
        </p:blipFill>
        <p:spPr bwMode="auto">
          <a:xfrm>
            <a:off x="1259632" y="1340768"/>
            <a:ext cx="6709700" cy="4473133"/>
          </a:xfrm>
          <a:prstGeom prst="rect">
            <a:avLst/>
          </a:prstGeom>
          <a:noFill/>
          <a:ln w="9525">
            <a:noFill/>
            <a:miter lim="800000"/>
            <a:headEnd/>
            <a:tailEnd/>
          </a:ln>
        </p:spPr>
      </p:pic>
    </p:spTree>
    <p:extLst>
      <p:ext uri="{BB962C8B-B14F-4D97-AF65-F5344CB8AC3E}">
        <p14:creationId xmlns:p14="http://schemas.microsoft.com/office/powerpoint/2010/main" val="2820876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728" y="445314"/>
            <a:ext cx="8229600" cy="1143000"/>
          </a:xfrm>
        </p:spPr>
        <p:txBody>
          <a:bodyPr>
            <a:noAutofit/>
          </a:bodyPr>
          <a:lstStyle/>
          <a:p>
            <a:r>
              <a:rPr lang="en-US" sz="3200" dirty="0" smtClean="0"/>
              <a:t>Proposal Number: 31415 </a:t>
            </a:r>
            <a:endParaRPr lang="tr-TR" sz="3200" dirty="0"/>
          </a:p>
        </p:txBody>
      </p:sp>
      <p:sp>
        <p:nvSpPr>
          <p:cNvPr id="3" name="Content Placeholder 2"/>
          <p:cNvSpPr>
            <a:spLocks noGrp="1"/>
          </p:cNvSpPr>
          <p:nvPr>
            <p:ph idx="1"/>
          </p:nvPr>
        </p:nvSpPr>
        <p:spPr/>
        <p:txBody>
          <a:bodyPr>
            <a:normAutofit lnSpcReduction="10000"/>
          </a:bodyPr>
          <a:lstStyle/>
          <a:p>
            <a:pPr marL="0" indent="0">
              <a:spcBef>
                <a:spcPts val="0"/>
              </a:spcBef>
              <a:buNone/>
            </a:pPr>
            <a:r>
              <a:rPr lang="en-US" sz="2800" dirty="0" smtClean="0"/>
              <a:t>THE PROPOSER:</a:t>
            </a:r>
          </a:p>
          <a:p>
            <a:pPr marL="0" indent="0">
              <a:spcBef>
                <a:spcPts val="0"/>
              </a:spcBef>
              <a:buNone/>
            </a:pPr>
            <a:r>
              <a:rPr lang="en-US" sz="2800" dirty="0" smtClean="0"/>
              <a:t>I propose to keep _</a:t>
            </a:r>
            <a:r>
              <a:rPr lang="en-US" sz="4400" dirty="0" smtClean="0">
                <a:latin typeface="Freestyle Script" pitchFamily="66" charset="0"/>
              </a:rPr>
              <a:t>49</a:t>
            </a:r>
            <a:r>
              <a:rPr lang="en-US" sz="2800" dirty="0" smtClean="0"/>
              <a:t>__ TL for myself and give __</a:t>
            </a:r>
            <a:r>
              <a:rPr lang="en-US" sz="4400" dirty="0" smtClean="0">
                <a:latin typeface="Freestyle Script" pitchFamily="66" charset="0"/>
              </a:rPr>
              <a:t>1</a:t>
            </a:r>
            <a:r>
              <a:rPr lang="en-US" sz="2800" dirty="0" smtClean="0"/>
              <a:t>___ TL to the responder.</a:t>
            </a:r>
            <a:endParaRPr lang="tr-TR" sz="2800" dirty="0" smtClean="0"/>
          </a:p>
          <a:p>
            <a:pPr marL="0" indent="0">
              <a:spcBef>
                <a:spcPts val="0"/>
              </a:spcBef>
              <a:buNone/>
            </a:pPr>
            <a:endParaRPr lang="tr-TR" sz="2800" dirty="0" smtClean="0"/>
          </a:p>
          <a:p>
            <a:pPr marL="0" indent="0">
              <a:spcBef>
                <a:spcPts val="0"/>
              </a:spcBef>
              <a:buNone/>
            </a:pPr>
            <a:r>
              <a:rPr lang="en-US" sz="2800" dirty="0" smtClean="0"/>
              <a:t> </a:t>
            </a:r>
            <a:endParaRPr lang="tr-TR" sz="2800" dirty="0" smtClean="0"/>
          </a:p>
          <a:p>
            <a:pPr marL="0" indent="0">
              <a:spcBef>
                <a:spcPts val="0"/>
              </a:spcBef>
              <a:buNone/>
            </a:pPr>
            <a:r>
              <a:rPr lang="en-US" sz="2800" dirty="0" smtClean="0"/>
              <a:t> </a:t>
            </a:r>
            <a:endParaRPr lang="tr-TR" sz="2800" dirty="0" smtClean="0"/>
          </a:p>
          <a:p>
            <a:pPr marL="0" indent="0">
              <a:spcBef>
                <a:spcPts val="0"/>
              </a:spcBef>
              <a:buNone/>
            </a:pPr>
            <a:r>
              <a:rPr lang="en-US" sz="2800" dirty="0" smtClean="0"/>
              <a:t>THE RESPONDER</a:t>
            </a:r>
          </a:p>
          <a:p>
            <a:pPr marL="0" indent="0">
              <a:spcBef>
                <a:spcPts val="0"/>
              </a:spcBef>
              <a:buNone/>
            </a:pPr>
            <a:r>
              <a:rPr lang="en-US" sz="2800" dirty="0" smtClean="0"/>
              <a:t>_______ I accept, and earnings will be determined by the proposal.</a:t>
            </a:r>
            <a:endParaRPr lang="tr-TR" sz="2800" dirty="0" smtClean="0"/>
          </a:p>
          <a:p>
            <a:pPr marL="0" indent="0">
              <a:spcBef>
                <a:spcPts val="0"/>
              </a:spcBef>
              <a:buNone/>
            </a:pPr>
            <a:r>
              <a:rPr lang="en-US" sz="2800" dirty="0" smtClean="0"/>
              <a:t>__</a:t>
            </a:r>
            <a:r>
              <a:rPr lang="en-US" sz="2800" dirty="0" smtClean="0">
                <a:latin typeface="Freestyle Script" pitchFamily="66" charset="0"/>
              </a:rPr>
              <a:t>XXX</a:t>
            </a:r>
            <a:r>
              <a:rPr lang="en-US" sz="2800" dirty="0" smtClean="0"/>
              <a:t>__ I reject, and both of us will get 0.</a:t>
            </a:r>
            <a:endParaRPr lang="tr-TR" sz="2800" dirty="0" smtClean="0"/>
          </a:p>
        </p:txBody>
      </p:sp>
      <p:sp>
        <p:nvSpPr>
          <p:cNvPr id="4" name="Rectangle 3"/>
          <p:cNvSpPr/>
          <p:nvPr/>
        </p:nvSpPr>
        <p:spPr>
          <a:xfrm>
            <a:off x="323528" y="260648"/>
            <a:ext cx="4572000" cy="369332"/>
          </a:xfrm>
          <a:prstGeom prst="rect">
            <a:avLst/>
          </a:prstGeom>
        </p:spPr>
        <p:txBody>
          <a:bodyPr>
            <a:spAutoFit/>
          </a:bodyPr>
          <a:lstStyle/>
          <a:p>
            <a:r>
              <a:rPr lang="en-US" dirty="0" smtClean="0"/>
              <a:t>EXAMPLE</a:t>
            </a:r>
            <a:endParaRPr lang="tr-TR" dirty="0"/>
          </a:p>
        </p:txBody>
      </p:sp>
    </p:spTree>
    <p:extLst>
      <p:ext uri="{BB962C8B-B14F-4D97-AF65-F5344CB8AC3E}">
        <p14:creationId xmlns:p14="http://schemas.microsoft.com/office/powerpoint/2010/main" val="5207609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marL="36000" lvl="0" indent="0">
              <a:spcBef>
                <a:spcPts val="0"/>
              </a:spcBef>
            </a:pPr>
            <a:r>
              <a:rPr lang="en-US" sz="2800" dirty="0" err="1" smtClean="0"/>
              <a:t>Machiguenga</a:t>
            </a:r>
            <a:r>
              <a:rPr lang="en-US" sz="2800" dirty="0" smtClean="0"/>
              <a:t>, Peru</a:t>
            </a:r>
          </a:p>
        </p:txBody>
      </p:sp>
      <p:sp>
        <p:nvSpPr>
          <p:cNvPr id="4" name="Content Placeholder 3"/>
          <p:cNvSpPr>
            <a:spLocks noGrp="1"/>
          </p:cNvSpPr>
          <p:nvPr>
            <p:ph idx="1"/>
          </p:nvPr>
        </p:nvSpPr>
        <p:spPr/>
        <p:txBody>
          <a:bodyPr>
            <a:normAutofit/>
          </a:bodyPr>
          <a:lstStyle/>
          <a:p>
            <a:pPr marL="36000" lvl="0" indent="0">
              <a:spcBef>
                <a:spcPts val="0"/>
              </a:spcBef>
              <a:buNone/>
            </a:pPr>
            <a:r>
              <a:rPr lang="en-US" sz="2400" dirty="0" smtClean="0">
                <a:latin typeface="+mj-lt"/>
              </a:rPr>
              <a:t>Mean offer = 26%, mode = 15% </a:t>
            </a:r>
          </a:p>
          <a:p>
            <a:pPr marL="36000" lvl="0" indent="0">
              <a:spcBef>
                <a:spcPts val="0"/>
              </a:spcBef>
              <a:buNone/>
            </a:pPr>
            <a:r>
              <a:rPr lang="en-US" sz="2400" dirty="0" smtClean="0">
                <a:latin typeface="+mj-lt"/>
              </a:rPr>
              <a:t>Socially disconnected, live apart, economic isolation</a:t>
            </a:r>
          </a:p>
        </p:txBody>
      </p:sp>
    </p:spTree>
    <p:extLst>
      <p:ext uri="{BB962C8B-B14F-4D97-AF65-F5344CB8AC3E}">
        <p14:creationId xmlns:p14="http://schemas.microsoft.com/office/powerpoint/2010/main" val="2260944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36512" y="980728"/>
            <a:ext cx="9208150" cy="3924647"/>
          </a:xfrm>
          <a:prstGeom prst="rect">
            <a:avLst/>
          </a:prstGeom>
          <a:noFill/>
          <a:ln w="9525">
            <a:noFill/>
            <a:miter lim="800000"/>
            <a:headEnd/>
            <a:tailEnd/>
          </a:ln>
        </p:spPr>
      </p:pic>
      <p:sp>
        <p:nvSpPr>
          <p:cNvPr id="3" name="Title 2"/>
          <p:cNvSpPr>
            <a:spLocks noGrp="1"/>
          </p:cNvSpPr>
          <p:nvPr>
            <p:ph type="title"/>
          </p:nvPr>
        </p:nvSpPr>
        <p:spPr>
          <a:xfrm>
            <a:off x="457200" y="274638"/>
            <a:ext cx="8229600" cy="850106"/>
          </a:xfrm>
        </p:spPr>
        <p:txBody>
          <a:bodyPr>
            <a:normAutofit/>
          </a:bodyPr>
          <a:lstStyle/>
          <a:p>
            <a:r>
              <a:rPr lang="tr-TR" sz="2800" dirty="0" err="1" smtClean="0"/>
              <a:t>Lamelara</a:t>
            </a:r>
            <a:r>
              <a:rPr lang="tr-TR" sz="2800" dirty="0" smtClean="0"/>
              <a:t> </a:t>
            </a:r>
            <a:r>
              <a:rPr lang="tr-TR" sz="2800" dirty="0" err="1" smtClean="0"/>
              <a:t>whale</a:t>
            </a:r>
            <a:r>
              <a:rPr lang="tr-TR" sz="2800" dirty="0" smtClean="0"/>
              <a:t>-</a:t>
            </a:r>
            <a:r>
              <a:rPr lang="tr-TR" sz="2800" dirty="0" err="1" smtClean="0"/>
              <a:t>hunters</a:t>
            </a:r>
            <a:r>
              <a:rPr lang="en-US" sz="2800" dirty="0" smtClean="0"/>
              <a:t> (Indonesia)</a:t>
            </a:r>
            <a:endParaRPr lang="tr-TR" sz="2800" dirty="0"/>
          </a:p>
        </p:txBody>
      </p:sp>
      <p:sp>
        <p:nvSpPr>
          <p:cNvPr id="4" name="Content Placeholder 3"/>
          <p:cNvSpPr>
            <a:spLocks noGrp="1"/>
          </p:cNvSpPr>
          <p:nvPr>
            <p:ph idx="1"/>
          </p:nvPr>
        </p:nvSpPr>
        <p:spPr/>
        <p:txBody>
          <a:bodyPr/>
          <a:lstStyle/>
          <a:p>
            <a:endParaRPr lang="tr-TR"/>
          </a:p>
        </p:txBody>
      </p:sp>
    </p:spTree>
    <p:extLst>
      <p:ext uri="{BB962C8B-B14F-4D97-AF65-F5344CB8AC3E}">
        <p14:creationId xmlns:p14="http://schemas.microsoft.com/office/powerpoint/2010/main" val="41740007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50106"/>
          </a:xfrm>
        </p:spPr>
        <p:txBody>
          <a:bodyPr>
            <a:normAutofit/>
          </a:bodyPr>
          <a:lstStyle/>
          <a:p>
            <a:r>
              <a:rPr lang="tr-TR" sz="2800" dirty="0" err="1" smtClean="0"/>
              <a:t>Lamelara</a:t>
            </a:r>
            <a:r>
              <a:rPr lang="tr-TR" sz="2800" dirty="0" smtClean="0"/>
              <a:t> </a:t>
            </a:r>
            <a:r>
              <a:rPr lang="tr-TR" sz="2800" dirty="0" err="1" smtClean="0"/>
              <a:t>whale</a:t>
            </a:r>
            <a:r>
              <a:rPr lang="tr-TR" sz="2800" dirty="0" smtClean="0"/>
              <a:t>-</a:t>
            </a:r>
            <a:r>
              <a:rPr lang="tr-TR" sz="2800" dirty="0" err="1" smtClean="0"/>
              <a:t>hunters</a:t>
            </a:r>
            <a:r>
              <a:rPr lang="en-US" sz="2800" dirty="0" smtClean="0"/>
              <a:t> (Indonesia)</a:t>
            </a:r>
            <a:endParaRPr lang="tr-TR" sz="2800" dirty="0"/>
          </a:p>
        </p:txBody>
      </p:sp>
      <p:sp>
        <p:nvSpPr>
          <p:cNvPr id="4" name="Content Placeholder 3"/>
          <p:cNvSpPr>
            <a:spLocks noGrp="1"/>
          </p:cNvSpPr>
          <p:nvPr>
            <p:ph idx="1"/>
          </p:nvPr>
        </p:nvSpPr>
        <p:spPr/>
        <p:txBody>
          <a:bodyPr>
            <a:normAutofit/>
          </a:bodyPr>
          <a:lstStyle/>
          <a:p>
            <a:pPr marL="36000" lvl="0" indent="0">
              <a:spcBef>
                <a:spcPts val="0"/>
              </a:spcBef>
              <a:buNone/>
            </a:pPr>
            <a:r>
              <a:rPr lang="en-US" sz="2400" dirty="0" smtClean="0"/>
              <a:t>Mean offer = 58%, mode = 50% </a:t>
            </a:r>
          </a:p>
          <a:p>
            <a:pPr marL="36000" lvl="0" indent="0">
              <a:spcBef>
                <a:spcPts val="0"/>
              </a:spcBef>
              <a:buNone/>
            </a:pPr>
            <a:endParaRPr lang="en-US" sz="2400" dirty="0" smtClean="0"/>
          </a:p>
        </p:txBody>
      </p:sp>
    </p:spTree>
    <p:extLst>
      <p:ext uri="{BB962C8B-B14F-4D97-AF65-F5344CB8AC3E}">
        <p14:creationId xmlns:p14="http://schemas.microsoft.com/office/powerpoint/2010/main" val="15564587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p:cNvSpPr>
          <p:nvPr>
            <p:ph type="title"/>
          </p:nvPr>
        </p:nvSpPr>
        <p:spPr bwMode="auto">
          <a:xfrm>
            <a:off x="466725" y="403225"/>
            <a:ext cx="8229600" cy="1368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50800" tIns="50800" rIns="50800" bIns="50800" numCol="1" anchor="b" anchorCtr="0" compatLnSpc="1">
            <a:prstTxWarp prst="textNoShape">
              <a:avLst/>
            </a:prstTxWarp>
          </a:bodyPr>
          <a:lstStyle/>
          <a:p>
            <a:pPr algn="ctr" defTabSz="914400" eaLnBrk="1"/>
            <a:r>
              <a:rPr lang="tr-TR" altLang="en-US" sz="4000" smtClean="0">
                <a:solidFill>
                  <a:srgbClr val="696464"/>
                </a:solidFill>
              </a:rPr>
              <a:t>Economics: The emphasis on preferences</a:t>
            </a:r>
            <a:endParaRPr lang="tr-TR" altLang="en-US" smtClean="0"/>
          </a:p>
        </p:txBody>
      </p:sp>
      <p:sp>
        <p:nvSpPr>
          <p:cNvPr id="11267" name="Rectangle 2"/>
          <p:cNvSpPr>
            <a:spLocks noGrp="1"/>
          </p:cNvSpPr>
          <p:nvPr>
            <p:ph type="body" idx="1"/>
          </p:nvPr>
        </p:nvSpPr>
        <p:spPr bwMode="auto">
          <a:xfrm>
            <a:off x="611188" y="1411288"/>
            <a:ext cx="8132762" cy="4968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0" tIns="0" rIns="0" bIns="0" numCol="1" anchor="ctr" anchorCtr="0" compatLnSpc="1">
            <a:prstTxWarp prst="textNoShape">
              <a:avLst/>
            </a:prstTxWarp>
          </a:bodyPr>
          <a:lstStyle/>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endParaRPr lang="tr-TR" altLang="en-US" sz="2400" smtClean="0">
              <a:latin typeface="Arial" pitchFamily="34" charset="0"/>
              <a:cs typeface="Arial" pitchFamily="34" charset="0"/>
              <a:sym typeface="Arial" pitchFamily="34" charset="0"/>
            </a:endParaRPr>
          </a:p>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2400" u="sng" smtClean="0">
                <a:latin typeface="Arial" pitchFamily="34" charset="0"/>
                <a:cs typeface="Arial" pitchFamily="34" charset="0"/>
                <a:sym typeface="Arial" pitchFamily="34" charset="0"/>
              </a:rPr>
              <a:t>A narrow interpretation of economics: </a:t>
            </a:r>
            <a:r>
              <a:rPr lang="tr-TR" altLang="en-US" sz="2400" smtClean="0">
                <a:latin typeface="Arial" pitchFamily="34" charset="0"/>
                <a:cs typeface="Arial" pitchFamily="34" charset="0"/>
                <a:sym typeface="Arial" pitchFamily="34" charset="0"/>
              </a:rPr>
              <a:t>People are self-interested. Thus, fair offers and the rejection of low offers are in contradiction with the prediction of the theory. (What’s wrong with these people?)</a:t>
            </a:r>
          </a:p>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endParaRPr lang="tr-TR" altLang="en-US" sz="2400" smtClean="0">
              <a:latin typeface="Arial" pitchFamily="34" charset="0"/>
              <a:cs typeface="Arial" pitchFamily="34" charset="0"/>
              <a:sym typeface="Arial" pitchFamily="34" charset="0"/>
            </a:endParaRPr>
          </a:p>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2400" u="sng" smtClean="0">
                <a:latin typeface="Arial" pitchFamily="34" charset="0"/>
                <a:cs typeface="Arial" pitchFamily="34" charset="0"/>
                <a:sym typeface="Arial" pitchFamily="34" charset="0"/>
              </a:rPr>
              <a:t>A broader interpretation: </a:t>
            </a:r>
            <a:r>
              <a:rPr lang="tr-TR" altLang="en-US" sz="2400" smtClean="0">
                <a:latin typeface="Arial" pitchFamily="34" charset="0"/>
                <a:cs typeface="Arial" pitchFamily="34" charset="0"/>
                <a:sym typeface="Arial" pitchFamily="34" charset="0"/>
              </a:rPr>
              <a:t>Rejections of unfair offers by the responder reveal preferences for fair divisions by these individuals. Economics does not care about the thought process the individuals go through and takes these preferences as given.</a:t>
            </a:r>
            <a:endParaRPr lang="tr-TR" altLang="en-US" smtClean="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914400" y="274638"/>
            <a:ext cx="7772400" cy="1143000"/>
          </a:xfrm>
        </p:spPr>
        <p:txBody>
          <a:bodyPr/>
          <a:lstStyle/>
          <a:p>
            <a:pPr defTabSz="914400" eaLnBrk="1"/>
            <a:r>
              <a:rPr lang="tr-TR" altLang="en-US" sz="4000" smtClean="0">
                <a:solidFill>
                  <a:srgbClr val="696464"/>
                </a:solidFill>
              </a:rPr>
              <a:t>A different explanation</a:t>
            </a:r>
            <a:endParaRPr lang="tr-TR" altLang="en-US" smtClean="0"/>
          </a:p>
        </p:txBody>
      </p:sp>
      <p:sp>
        <p:nvSpPr>
          <p:cNvPr id="15363" name="AutoShape 2"/>
          <p:cNvSpPr>
            <a:spLocks/>
          </p:cNvSpPr>
          <p:nvPr/>
        </p:nvSpPr>
        <p:spPr bwMode="auto">
          <a:xfrm>
            <a:off x="212725" y="6169025"/>
            <a:ext cx="322263" cy="215900"/>
          </a:xfrm>
          <a:custGeom>
            <a:avLst/>
            <a:gdLst>
              <a:gd name="T0" fmla="*/ 2404022 w 21600"/>
              <a:gd name="T1" fmla="*/ 1079000 h 21600"/>
              <a:gd name="T2" fmla="*/ 2404022 w 21600"/>
              <a:gd name="T3" fmla="*/ 1079000 h 21600"/>
              <a:gd name="T4" fmla="*/ 2404022 w 21600"/>
              <a:gd name="T5" fmla="*/ 1079000 h 21600"/>
              <a:gd name="T6" fmla="*/ 2404022 w 21600"/>
              <a:gd name="T7" fmla="*/ 1079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defTabSz="914400" eaLnBrk="1"/>
            <a:fld id="{D0548247-5F32-43F5-8A9D-F6208C61CD60}" type="slidenum">
              <a:rPr lang="tr-TR" altLang="en-US" sz="1400">
                <a:solidFill>
                  <a:srgbClr val="FFFFFF"/>
                </a:solidFill>
              </a:rPr>
              <a:pPr algn="ctr" defTabSz="914400" eaLnBrk="1"/>
              <a:t>54</a:t>
            </a:fld>
            <a:endParaRPr lang="tr-TR" altLang="en-US"/>
          </a:p>
        </p:txBody>
      </p:sp>
      <p:sp>
        <p:nvSpPr>
          <p:cNvPr id="15364" name="AutoShape 3"/>
          <p:cNvSpPr>
            <a:spLocks/>
          </p:cNvSpPr>
          <p:nvPr/>
        </p:nvSpPr>
        <p:spPr bwMode="auto">
          <a:xfrm>
            <a:off x="5219700" y="2132013"/>
            <a:ext cx="3581400" cy="701675"/>
          </a:xfrm>
          <a:custGeom>
            <a:avLst/>
            <a:gdLst>
              <a:gd name="T0" fmla="*/ 296907984 w 21600"/>
              <a:gd name="T1" fmla="*/ 11396956 h 21600"/>
              <a:gd name="T2" fmla="*/ 296907984 w 21600"/>
              <a:gd name="T3" fmla="*/ 11396956 h 21600"/>
              <a:gd name="T4" fmla="*/ 296907984 w 21600"/>
              <a:gd name="T5" fmla="*/ 11396956 h 21600"/>
              <a:gd name="T6" fmla="*/ 296907984 w 21600"/>
              <a:gd name="T7" fmla="*/ 1139695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FF3300"/>
          </a:solidFill>
          <a:ln>
            <a:noFill/>
          </a:ln>
          <a:extLs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defTabSz="914400" eaLnBrk="1">
              <a:spcBef>
                <a:spcPts val="2400"/>
              </a:spcBef>
            </a:pPr>
            <a:r>
              <a:rPr lang="tr-TR" altLang="en-US" sz="4000">
                <a:solidFill>
                  <a:srgbClr val="FFFFFF"/>
                </a:solidFill>
                <a:latin typeface="Arial Bold" charset="0"/>
                <a:ea typeface="Arial Bold" charset="0"/>
                <a:cs typeface="Arial Bold" charset="0"/>
                <a:sym typeface="Arial Bold" charset="0"/>
              </a:rPr>
              <a:t>Psychology</a:t>
            </a:r>
            <a:endParaRPr lang="tr-TR" altLang="en-US"/>
          </a:p>
        </p:txBody>
      </p:sp>
      <p:sp>
        <p:nvSpPr>
          <p:cNvPr id="15365" name="AutoShape 4"/>
          <p:cNvSpPr>
            <a:spLocks/>
          </p:cNvSpPr>
          <p:nvPr/>
        </p:nvSpPr>
        <p:spPr bwMode="auto">
          <a:xfrm>
            <a:off x="322263" y="2132013"/>
            <a:ext cx="3581400" cy="711200"/>
          </a:xfrm>
          <a:custGeom>
            <a:avLst/>
            <a:gdLst>
              <a:gd name="T0" fmla="*/ 296907984 w 21600"/>
              <a:gd name="T1" fmla="*/ 11708459 h 21600"/>
              <a:gd name="T2" fmla="*/ 296907984 w 21600"/>
              <a:gd name="T3" fmla="*/ 11708459 h 21600"/>
              <a:gd name="T4" fmla="*/ 296907984 w 21600"/>
              <a:gd name="T5" fmla="*/ 11708459 h 21600"/>
              <a:gd name="T6" fmla="*/ 296907984 w 21600"/>
              <a:gd name="T7" fmla="*/ 1170845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FF3300"/>
          </a:solidFill>
          <a:ln w="9525">
            <a:solidFill>
              <a:srgbClr val="FF3300"/>
            </a:solidFill>
            <a:miter lim="0"/>
            <a:headEnd/>
            <a:tailEnd/>
          </a:ln>
        </p:spPr>
        <p:txBody>
          <a:bodyPr lIns="50800" tIns="50800" rIns="50800" bIns="50800"/>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defTabSz="914400" eaLnBrk="1">
              <a:spcBef>
                <a:spcPts val="2400"/>
              </a:spcBef>
            </a:pPr>
            <a:r>
              <a:rPr lang="tr-TR" altLang="en-US" sz="4000">
                <a:solidFill>
                  <a:srgbClr val="FFFFFF"/>
                </a:solidFill>
                <a:latin typeface="Arial Bold" charset="0"/>
                <a:ea typeface="Arial Bold" charset="0"/>
                <a:cs typeface="Arial Bold" charset="0"/>
                <a:sym typeface="Arial Bold" charset="0"/>
              </a:rPr>
              <a:t>Economics</a:t>
            </a:r>
            <a:endParaRPr lang="tr-TR" altLang="en-US"/>
          </a:p>
        </p:txBody>
      </p:sp>
      <p:sp>
        <p:nvSpPr>
          <p:cNvPr id="15366" name="AutoShape 5"/>
          <p:cNvSpPr>
            <a:spLocks/>
          </p:cNvSpPr>
          <p:nvPr/>
        </p:nvSpPr>
        <p:spPr bwMode="auto">
          <a:xfrm>
            <a:off x="2843213" y="4003675"/>
            <a:ext cx="3581400" cy="701675"/>
          </a:xfrm>
          <a:custGeom>
            <a:avLst/>
            <a:gdLst>
              <a:gd name="T0" fmla="*/ 296907984 w 21600"/>
              <a:gd name="T1" fmla="*/ 11396956 h 21600"/>
              <a:gd name="T2" fmla="*/ 296907984 w 21600"/>
              <a:gd name="T3" fmla="*/ 11396956 h 21600"/>
              <a:gd name="T4" fmla="*/ 296907984 w 21600"/>
              <a:gd name="T5" fmla="*/ 11396956 h 21600"/>
              <a:gd name="T6" fmla="*/ 296907984 w 21600"/>
              <a:gd name="T7" fmla="*/ 1139695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FF3300"/>
          </a:solidFill>
          <a:ln>
            <a:noFill/>
          </a:ln>
          <a:extLs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defTabSz="914400" eaLnBrk="1">
              <a:spcBef>
                <a:spcPts val="2400"/>
              </a:spcBef>
            </a:pPr>
            <a:r>
              <a:rPr lang="tr-TR" altLang="en-US" sz="4000">
                <a:solidFill>
                  <a:srgbClr val="FFFFFF"/>
                </a:solidFill>
                <a:latin typeface="Arial Bold" charset="0"/>
                <a:ea typeface="Arial Bold" charset="0"/>
                <a:cs typeface="Arial Bold" charset="0"/>
                <a:sym typeface="Arial Bold" charset="0"/>
              </a:rPr>
              <a:t>Neuroscience</a:t>
            </a:r>
            <a:endParaRPr lang="tr-TR" altLang="en-US"/>
          </a:p>
        </p:txBody>
      </p:sp>
      <p:sp>
        <p:nvSpPr>
          <p:cNvPr id="15367" name="Line 6"/>
          <p:cNvSpPr>
            <a:spLocks noChangeShapeType="1"/>
          </p:cNvSpPr>
          <p:nvPr/>
        </p:nvSpPr>
        <p:spPr bwMode="auto">
          <a:xfrm>
            <a:off x="4138613" y="2419350"/>
            <a:ext cx="838200" cy="0"/>
          </a:xfrm>
          <a:prstGeom prst="line">
            <a:avLst/>
          </a:prstGeom>
          <a:noFill/>
          <a:ln w="762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5368" name="AutoShape 7"/>
          <p:cNvSpPr>
            <a:spLocks/>
          </p:cNvSpPr>
          <p:nvPr/>
        </p:nvSpPr>
        <p:spPr bwMode="auto">
          <a:xfrm>
            <a:off x="3203575" y="2852738"/>
            <a:ext cx="2819400" cy="641350"/>
          </a:xfrm>
          <a:custGeom>
            <a:avLst/>
            <a:gdLst>
              <a:gd name="T0" fmla="*/ 184005007 w 21600"/>
              <a:gd name="T1" fmla="*/ 9521524 h 21600"/>
              <a:gd name="T2" fmla="*/ 184005007 w 21600"/>
              <a:gd name="T3" fmla="*/ 9521524 h 21600"/>
              <a:gd name="T4" fmla="*/ 184005007 w 21600"/>
              <a:gd name="T5" fmla="*/ 9521524 h 21600"/>
              <a:gd name="T6" fmla="*/ 184005007 w 21600"/>
              <a:gd name="T7" fmla="*/ 952152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defTabSz="914400" eaLnBrk="1">
              <a:spcBef>
                <a:spcPts val="1000"/>
              </a:spcBef>
            </a:pPr>
            <a:r>
              <a:rPr lang="tr-TR" altLang="en-US" sz="1800">
                <a:latin typeface="Arial" pitchFamily="34" charset="0"/>
                <a:cs typeface="Arial" pitchFamily="34" charset="0"/>
                <a:sym typeface="Arial" pitchFamily="34" charset="0"/>
              </a:rPr>
              <a:t>Behavioral Economics, Experimental Economics</a:t>
            </a:r>
            <a:endParaRPr lang="tr-TR" altLang="en-US"/>
          </a:p>
        </p:txBody>
      </p:sp>
      <p:sp>
        <p:nvSpPr>
          <p:cNvPr id="13320" name="AutoShape 8"/>
          <p:cNvSpPr>
            <a:spLocks/>
          </p:cNvSpPr>
          <p:nvPr/>
        </p:nvSpPr>
        <p:spPr bwMode="auto">
          <a:xfrm>
            <a:off x="2338388" y="5300663"/>
            <a:ext cx="4495800" cy="701675"/>
          </a:xfrm>
          <a:custGeom>
            <a:avLst/>
            <a:gdLst>
              <a:gd name="T0" fmla="*/ 467875447 w 21600"/>
              <a:gd name="T1" fmla="*/ 11396956 h 21600"/>
              <a:gd name="T2" fmla="*/ 467875447 w 21600"/>
              <a:gd name="T3" fmla="*/ 11396956 h 21600"/>
              <a:gd name="T4" fmla="*/ 467875447 w 21600"/>
              <a:gd name="T5" fmla="*/ 11396956 h 21600"/>
              <a:gd name="T6" fmla="*/ 467875447 w 21600"/>
              <a:gd name="T7" fmla="*/ 1139695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FF3300"/>
          </a:solidFill>
          <a:ln>
            <a:noFill/>
          </a:ln>
          <a:extLs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defTabSz="914400" eaLnBrk="1">
              <a:spcBef>
                <a:spcPts val="2400"/>
              </a:spcBef>
            </a:pPr>
            <a:r>
              <a:rPr lang="tr-TR" altLang="en-US" sz="4000">
                <a:solidFill>
                  <a:srgbClr val="FFFFFF"/>
                </a:solidFill>
                <a:latin typeface="Arial Bold" charset="0"/>
                <a:ea typeface="Arial Bold" charset="0"/>
                <a:cs typeface="Arial Bold" charset="0"/>
                <a:sym typeface="Arial Bold" charset="0"/>
              </a:rPr>
              <a:t>Neuroeconomics</a:t>
            </a:r>
            <a:endParaRPr lang="tr-TR" altLang="en-US"/>
          </a:p>
        </p:txBody>
      </p:sp>
      <p:sp>
        <p:nvSpPr>
          <p:cNvPr id="13321" name="AutoShape 9"/>
          <p:cNvSpPr>
            <a:spLocks/>
          </p:cNvSpPr>
          <p:nvPr/>
        </p:nvSpPr>
        <p:spPr bwMode="auto">
          <a:xfrm>
            <a:off x="4427538" y="4652963"/>
            <a:ext cx="457200" cy="762000"/>
          </a:xfrm>
          <a:custGeom>
            <a:avLst/>
            <a:gdLst>
              <a:gd name="T0" fmla="*/ 4838700 w 21600"/>
              <a:gd name="T1" fmla="*/ 13440833 h 21600"/>
              <a:gd name="T2" fmla="*/ 4838700 w 21600"/>
              <a:gd name="T3" fmla="*/ 13440833 h 21600"/>
              <a:gd name="T4" fmla="*/ 4838700 w 21600"/>
              <a:gd name="T5" fmla="*/ 13440833 h 21600"/>
              <a:gd name="T6" fmla="*/ 4838700 w 21600"/>
              <a:gd name="T7" fmla="*/ 1344083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defTabSz="914400" eaLnBrk="1">
              <a:spcBef>
                <a:spcPts val="2600"/>
              </a:spcBef>
            </a:pPr>
            <a:r>
              <a:rPr lang="tr-TR" altLang="en-US" sz="4400">
                <a:latin typeface="Arial Bold" charset="0"/>
                <a:ea typeface="Arial Bold" charset="0"/>
                <a:cs typeface="Arial Bold" charset="0"/>
                <a:sym typeface="Arial Bold" charset="0"/>
              </a:rPr>
              <a:t>=</a:t>
            </a:r>
            <a:endParaRPr lang="tr-TR" altLang="en-US"/>
          </a:p>
        </p:txBody>
      </p:sp>
      <p:sp>
        <p:nvSpPr>
          <p:cNvPr id="15371" name="Line 10"/>
          <p:cNvSpPr>
            <a:spLocks noChangeShapeType="1"/>
          </p:cNvSpPr>
          <p:nvPr/>
        </p:nvSpPr>
        <p:spPr bwMode="auto">
          <a:xfrm>
            <a:off x="2195513" y="2924175"/>
            <a:ext cx="533400" cy="914400"/>
          </a:xfrm>
          <a:prstGeom prst="line">
            <a:avLst/>
          </a:prstGeom>
          <a:noFill/>
          <a:ln w="762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5372" name="Line 11"/>
          <p:cNvSpPr>
            <a:spLocks noChangeShapeType="1"/>
          </p:cNvSpPr>
          <p:nvPr/>
        </p:nvSpPr>
        <p:spPr bwMode="auto">
          <a:xfrm flipH="1">
            <a:off x="6443663" y="2852738"/>
            <a:ext cx="533400" cy="990600"/>
          </a:xfrm>
          <a:prstGeom prst="line">
            <a:avLst/>
          </a:prstGeom>
          <a:noFill/>
          <a:ln w="762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5373" name="AutoShape 12"/>
          <p:cNvSpPr>
            <a:spLocks/>
          </p:cNvSpPr>
          <p:nvPr/>
        </p:nvSpPr>
        <p:spPr bwMode="auto">
          <a:xfrm>
            <a:off x="4427538" y="3284538"/>
            <a:ext cx="450850" cy="641350"/>
          </a:xfrm>
          <a:custGeom>
            <a:avLst/>
            <a:gdLst>
              <a:gd name="T0" fmla="*/ 4705225 w 21600"/>
              <a:gd name="T1" fmla="*/ 9521524 h 21600"/>
              <a:gd name="T2" fmla="*/ 4705225 w 21600"/>
              <a:gd name="T3" fmla="*/ 9521524 h 21600"/>
              <a:gd name="T4" fmla="*/ 4705225 w 21600"/>
              <a:gd name="T5" fmla="*/ 9521524 h 21600"/>
              <a:gd name="T6" fmla="*/ 4705225 w 21600"/>
              <a:gd name="T7" fmla="*/ 952152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defTabSz="914400" eaLnBrk="1"/>
            <a:r>
              <a:rPr lang="tr-TR" altLang="en-US" sz="3600">
                <a:latin typeface="Arial Bold" charset="0"/>
                <a:ea typeface="Arial Bold" charset="0"/>
                <a:cs typeface="Arial Bold" charset="0"/>
                <a:sym typeface="Arial Bold" charset="0"/>
              </a:rPr>
              <a:t>+</a:t>
            </a:r>
            <a:endParaRPr lang="tr-TR"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20"/>
                                        </p:tgtEl>
                                        <p:attrNameLst>
                                          <p:attrName>style.visibility</p:attrName>
                                        </p:attrNameLst>
                                      </p:cBhvr>
                                      <p:to>
                                        <p:strVal val="visible"/>
                                      </p:to>
                                    </p:set>
                                    <p:anim calcmode="lin" valueType="num">
                                      <p:cBhvr additive="base">
                                        <p:cTn id="7" dur="500" fill="hold"/>
                                        <p:tgtEl>
                                          <p:spTgt spid="13320"/>
                                        </p:tgtEl>
                                        <p:attrNameLst>
                                          <p:attrName>ppt_x</p:attrName>
                                        </p:attrNameLst>
                                      </p:cBhvr>
                                      <p:tavLst>
                                        <p:tav tm="0">
                                          <p:val>
                                            <p:strVal val="#ppt_x"/>
                                          </p:val>
                                        </p:tav>
                                        <p:tav tm="100000">
                                          <p:val>
                                            <p:strVal val="#ppt_x"/>
                                          </p:val>
                                        </p:tav>
                                      </p:tavLst>
                                    </p:anim>
                                    <p:anim calcmode="lin" valueType="num">
                                      <p:cBhvr additive="base">
                                        <p:cTn id="8" dur="500" fill="hold"/>
                                        <p:tgtEl>
                                          <p:spTgt spid="1332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321"/>
                                        </p:tgtEl>
                                        <p:attrNameLst>
                                          <p:attrName>style.visibility</p:attrName>
                                        </p:attrNameLst>
                                      </p:cBhvr>
                                      <p:to>
                                        <p:strVal val="visible"/>
                                      </p:to>
                                    </p:set>
                                    <p:anim calcmode="lin" valueType="num">
                                      <p:cBhvr additive="base">
                                        <p:cTn id="12" dur="500" fill="hold"/>
                                        <p:tgtEl>
                                          <p:spTgt spid="13321"/>
                                        </p:tgtEl>
                                        <p:attrNameLst>
                                          <p:attrName>ppt_x</p:attrName>
                                        </p:attrNameLst>
                                      </p:cBhvr>
                                      <p:tavLst>
                                        <p:tav tm="0">
                                          <p:val>
                                            <p:strVal val="#ppt_x"/>
                                          </p:val>
                                        </p:tav>
                                        <p:tav tm="100000">
                                          <p:val>
                                            <p:strVal val="#ppt_x"/>
                                          </p:val>
                                        </p:tav>
                                      </p:tavLst>
                                    </p:anim>
                                    <p:anim calcmode="lin" valueType="num">
                                      <p:cBhvr additive="base">
                                        <p:cTn id="13" dur="500" fill="hold"/>
                                        <p:tgtEl>
                                          <p:spTgt spid="13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animBg="1" autoUpdateAnimBg="0"/>
      <p:bldP spid="13321"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1"/>
          <p:cNvSpPr>
            <a:spLocks/>
          </p:cNvSpPr>
          <p:nvPr/>
        </p:nvSpPr>
        <p:spPr bwMode="auto">
          <a:xfrm>
            <a:off x="212725" y="6169025"/>
            <a:ext cx="322263" cy="215900"/>
          </a:xfrm>
          <a:custGeom>
            <a:avLst/>
            <a:gdLst>
              <a:gd name="T0" fmla="*/ 2404022 w 21600"/>
              <a:gd name="T1" fmla="*/ 1079000 h 21600"/>
              <a:gd name="T2" fmla="*/ 2404022 w 21600"/>
              <a:gd name="T3" fmla="*/ 1079000 h 21600"/>
              <a:gd name="T4" fmla="*/ 2404022 w 21600"/>
              <a:gd name="T5" fmla="*/ 1079000 h 21600"/>
              <a:gd name="T6" fmla="*/ 2404022 w 21600"/>
              <a:gd name="T7" fmla="*/ 1079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defTabSz="914400" eaLnBrk="1"/>
            <a:fld id="{675D9D07-FD2D-4F5F-A28B-45D6DDCC1260}" type="slidenum">
              <a:rPr lang="tr-TR" altLang="en-US" sz="1400">
                <a:solidFill>
                  <a:srgbClr val="FFFFFF"/>
                </a:solidFill>
              </a:rPr>
              <a:pPr algn="ctr" defTabSz="914400" eaLnBrk="1"/>
              <a:t>55</a:t>
            </a:fld>
            <a:endParaRPr lang="tr-TR" altLang="en-US"/>
          </a:p>
        </p:txBody>
      </p:sp>
      <p:grpSp>
        <p:nvGrpSpPr>
          <p:cNvPr id="16387" name="Group 2"/>
          <p:cNvGrpSpPr>
            <a:grpSpLocks/>
          </p:cNvGrpSpPr>
          <p:nvPr/>
        </p:nvGrpSpPr>
        <p:grpSpPr bwMode="auto">
          <a:xfrm>
            <a:off x="712788" y="1284288"/>
            <a:ext cx="3571875" cy="2679700"/>
            <a:chOff x="0" y="0"/>
            <a:chExt cx="3571901" cy="2678925"/>
          </a:xfrm>
        </p:grpSpPr>
        <p:sp>
          <p:nvSpPr>
            <p:cNvPr id="16395" name="AutoShape 3"/>
            <p:cNvSpPr>
              <a:spLocks/>
            </p:cNvSpPr>
            <p:nvPr/>
          </p:nvSpPr>
          <p:spPr bwMode="auto">
            <a:xfrm>
              <a:off x="0" y="0"/>
              <a:ext cx="3571901" cy="2678925"/>
            </a:xfrm>
            <a:custGeom>
              <a:avLst/>
              <a:gdLst>
                <a:gd name="T0" fmla="*/ 295335169 w 21600"/>
                <a:gd name="T1" fmla="*/ 166125970 h 21600"/>
                <a:gd name="T2" fmla="*/ 295335169 w 21600"/>
                <a:gd name="T3" fmla="*/ 166125970 h 21600"/>
                <a:gd name="T4" fmla="*/ 295335169 w 21600"/>
                <a:gd name="T5" fmla="*/ 166125970 h 21600"/>
                <a:gd name="T6" fmla="*/ 295335169 w 21600"/>
                <a:gd name="T7" fmla="*/ 16612597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EDEDED"/>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defTabSz="914400" eaLnBrk="1"/>
              <a:endParaRPr lang="en-US" altLang="en-US" sz="1800">
                <a:latin typeface="Perpetua" pitchFamily="18" charset="0"/>
                <a:ea typeface="Perpetua" pitchFamily="18" charset="0"/>
                <a:cs typeface="Perpetua" pitchFamily="18" charset="0"/>
                <a:sym typeface="Perpetua" pitchFamily="18" charset="0"/>
              </a:endParaRPr>
            </a:p>
          </p:txBody>
        </p:sp>
        <p:pic>
          <p:nvPicPr>
            <p:cNvPr id="14340" name="Picture 4" descr="image4.png"/>
            <p:cNvPicPr>
              <a:picLocks noChangeAspect="1"/>
            </p:cNvPicPr>
            <p:nvPr/>
          </p:nvPicPr>
          <p:blipFill>
            <a:blip r:embed="rId2"/>
            <a:srcRect/>
            <a:stretch>
              <a:fillRect/>
            </a:stretch>
          </p:blipFill>
          <p:spPr bwMode="auto">
            <a:xfrm>
              <a:off x="0" y="0"/>
              <a:ext cx="3571901" cy="2678925"/>
            </a:xfrm>
            <a:prstGeom prst="rect">
              <a:avLst/>
            </a:prstGeom>
            <a:noFill/>
            <a:ln w="88900" cap="sq" cmpd="sng">
              <a:solidFill>
                <a:srgbClr val="FFFFFF"/>
              </a:solidFill>
              <a:prstDash val="solid"/>
              <a:miter lim="0"/>
              <a:headEnd type="none" w="med" len="med"/>
              <a:tailEnd type="none" w="med" len="med"/>
            </a:ln>
            <a:effectLst>
              <a:outerShdw dist="18000" dir="5400000" algn="ctr" rotWithShape="0">
                <a:srgbClr val="000000">
                  <a:alpha val="39999"/>
                </a:srgbClr>
              </a:outerShdw>
            </a:effectLst>
          </p:spPr>
        </p:pic>
      </p:grpSp>
      <p:sp>
        <p:nvSpPr>
          <p:cNvPr id="16388" name="AutoShape 5"/>
          <p:cNvSpPr>
            <a:spLocks/>
          </p:cNvSpPr>
          <p:nvPr/>
        </p:nvSpPr>
        <p:spPr bwMode="auto">
          <a:xfrm>
            <a:off x="4572000" y="1428750"/>
            <a:ext cx="4286250" cy="2082800"/>
          </a:xfrm>
          <a:custGeom>
            <a:avLst/>
            <a:gdLst>
              <a:gd name="T0" fmla="*/ 425276213 w 21600"/>
              <a:gd name="T1" fmla="*/ 100417947 h 21600"/>
              <a:gd name="T2" fmla="*/ 425276213 w 21600"/>
              <a:gd name="T3" fmla="*/ 100417947 h 21600"/>
              <a:gd name="T4" fmla="*/ 425276213 w 21600"/>
              <a:gd name="T5" fmla="*/ 100417947 h 21600"/>
              <a:gd name="T6" fmla="*/ 425276213 w 21600"/>
              <a:gd name="T7" fmla="*/ 1004179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marL="342900" indent="-342900" eaLnBrk="0">
              <a:defRPr sz="1200">
                <a:solidFill>
                  <a:srgbClr val="000000"/>
                </a:solidFill>
                <a:latin typeface="Helvetica" charset="0"/>
                <a:ea typeface="Helvetica" charset="0"/>
                <a:cs typeface="Helvetica" charset="0"/>
                <a:sym typeface="Helvetica" charset="0"/>
              </a:defRPr>
            </a:lvl1pPr>
            <a:lvl2pPr marL="652463" indent="-195263"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lvl="1" defTabSz="914400" eaLnBrk="1">
              <a:spcBef>
                <a:spcPts val="600"/>
              </a:spcBef>
            </a:pPr>
            <a:r>
              <a:rPr lang="tr-TR" altLang="en-US" sz="2000" b="1">
                <a:latin typeface="Calibri" pitchFamily="34" charset="0"/>
                <a:ea typeface="Calibri" pitchFamily="34" charset="0"/>
                <a:cs typeface="Calibri" pitchFamily="34" charset="0"/>
                <a:sym typeface="Calibri" pitchFamily="34" charset="0"/>
              </a:rPr>
              <a:t>Scanner</a:t>
            </a:r>
            <a:endParaRPr lang="tr-TR" altLang="en-US" sz="1800">
              <a:latin typeface="Arial" pitchFamily="34" charset="0"/>
              <a:cs typeface="Arial" pitchFamily="34" charset="0"/>
              <a:sym typeface="Arial" pitchFamily="34" charset="0"/>
            </a:endParaRPr>
          </a:p>
          <a:p>
            <a:pPr lvl="1" defTabSz="914400" eaLnBrk="1">
              <a:spcBef>
                <a:spcPts val="600"/>
              </a:spcBef>
              <a:buClr>
                <a:srgbClr val="EBDFDB"/>
              </a:buClr>
              <a:buSzPct val="100000"/>
              <a:buFont typeface="Helvetica" charset="0"/>
              <a:buChar char="•"/>
            </a:pPr>
            <a:r>
              <a:rPr lang="tr-TR" altLang="en-US" sz="2000">
                <a:latin typeface="Calibri" pitchFamily="34" charset="0"/>
                <a:ea typeface="Calibri" pitchFamily="34" charset="0"/>
                <a:cs typeface="Calibri" pitchFamily="34" charset="0"/>
                <a:sym typeface="Calibri" pitchFamily="34" charset="0"/>
              </a:rPr>
              <a:t>a very powerful electro-magnet  </a:t>
            </a:r>
            <a:endParaRPr lang="tr-TR" altLang="en-US" sz="1800">
              <a:latin typeface="Arial" pitchFamily="34" charset="0"/>
              <a:cs typeface="Arial" pitchFamily="34" charset="0"/>
              <a:sym typeface="Arial" pitchFamily="34" charset="0"/>
            </a:endParaRPr>
          </a:p>
          <a:p>
            <a:pPr lvl="1" defTabSz="914400" eaLnBrk="1">
              <a:spcBef>
                <a:spcPts val="600"/>
              </a:spcBef>
              <a:buClr>
                <a:srgbClr val="EBDFDB"/>
              </a:buClr>
              <a:buSzPct val="100000"/>
              <a:buFont typeface="Helvetica" charset="0"/>
              <a:buChar char="•"/>
            </a:pPr>
            <a:r>
              <a:rPr lang="tr-TR" altLang="en-US" sz="2000">
                <a:latin typeface="Calibri" pitchFamily="34" charset="0"/>
                <a:ea typeface="Calibri" pitchFamily="34" charset="0"/>
                <a:cs typeface="Calibri" pitchFamily="34" charset="0"/>
                <a:sym typeface="Calibri" pitchFamily="34" charset="0"/>
              </a:rPr>
              <a:t>field strength of 3 teslas (T), ~60,000 times greater than the Earth’s field</a:t>
            </a:r>
            <a:endParaRPr lang="tr-TR" altLang="en-US"/>
          </a:p>
        </p:txBody>
      </p:sp>
      <p:grpSp>
        <p:nvGrpSpPr>
          <p:cNvPr id="16389" name="Group 6"/>
          <p:cNvGrpSpPr>
            <a:grpSpLocks/>
          </p:cNvGrpSpPr>
          <p:nvPr/>
        </p:nvGrpSpPr>
        <p:grpSpPr bwMode="auto">
          <a:xfrm>
            <a:off x="5238750" y="3857625"/>
            <a:ext cx="3619500" cy="2714625"/>
            <a:chOff x="0" y="0"/>
            <a:chExt cx="3617980" cy="2714644"/>
          </a:xfrm>
        </p:grpSpPr>
        <p:sp>
          <p:nvSpPr>
            <p:cNvPr id="16393" name="AutoShape 7"/>
            <p:cNvSpPr>
              <a:spLocks/>
            </p:cNvSpPr>
            <p:nvPr/>
          </p:nvSpPr>
          <p:spPr bwMode="auto">
            <a:xfrm>
              <a:off x="0" y="0"/>
              <a:ext cx="3617980" cy="2714644"/>
            </a:xfrm>
            <a:custGeom>
              <a:avLst/>
              <a:gdLst>
                <a:gd name="T0" fmla="*/ 303004124 w 21600"/>
                <a:gd name="T1" fmla="*/ 170585465 h 21600"/>
                <a:gd name="T2" fmla="*/ 303004124 w 21600"/>
                <a:gd name="T3" fmla="*/ 170585465 h 21600"/>
                <a:gd name="T4" fmla="*/ 303004124 w 21600"/>
                <a:gd name="T5" fmla="*/ 170585465 h 21600"/>
                <a:gd name="T6" fmla="*/ 303004124 w 21600"/>
                <a:gd name="T7" fmla="*/ 17058546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solidFill>
              <a:srgbClr val="EDEDED"/>
            </a:solidFill>
            <a:ln>
              <a:noFill/>
            </a:ln>
            <a:extLs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defTabSz="914400" eaLnBrk="1"/>
              <a:endParaRPr lang="en-US" altLang="en-US" sz="1800">
                <a:latin typeface="Perpetua" pitchFamily="18" charset="0"/>
                <a:ea typeface="Perpetua" pitchFamily="18" charset="0"/>
                <a:cs typeface="Perpetua" pitchFamily="18" charset="0"/>
                <a:sym typeface="Perpetua" pitchFamily="18" charset="0"/>
              </a:endParaRPr>
            </a:p>
          </p:txBody>
        </p:sp>
        <p:pic>
          <p:nvPicPr>
            <p:cNvPr id="14344" name="Picture 8" descr="image5.png"/>
            <p:cNvPicPr>
              <a:picLocks noChangeAspect="1"/>
            </p:cNvPicPr>
            <p:nvPr/>
          </p:nvPicPr>
          <p:blipFill>
            <a:blip r:embed="rId3"/>
            <a:srcRect/>
            <a:stretch>
              <a:fillRect/>
            </a:stretch>
          </p:blipFill>
          <p:spPr bwMode="auto">
            <a:xfrm>
              <a:off x="0" y="0"/>
              <a:ext cx="3617980" cy="2714644"/>
            </a:xfrm>
            <a:prstGeom prst="rect">
              <a:avLst/>
            </a:prstGeom>
            <a:noFill/>
            <a:ln w="88900" cap="sq" cmpd="sng">
              <a:solidFill>
                <a:srgbClr val="FFFFFF"/>
              </a:solidFill>
              <a:prstDash val="solid"/>
              <a:round/>
              <a:headEnd type="none" w="med" len="med"/>
              <a:tailEnd type="none" w="med" len="med"/>
            </a:ln>
            <a:effectLst>
              <a:outerShdw dist="18000" dir="5400000" algn="ctr" rotWithShape="0">
                <a:srgbClr val="000000">
                  <a:alpha val="39999"/>
                </a:srgbClr>
              </a:outerShdw>
            </a:effectLst>
          </p:spPr>
        </p:pic>
      </p:grpSp>
      <p:sp>
        <p:nvSpPr>
          <p:cNvPr id="16390" name="AutoShape 9"/>
          <p:cNvSpPr>
            <a:spLocks/>
          </p:cNvSpPr>
          <p:nvPr/>
        </p:nvSpPr>
        <p:spPr bwMode="auto">
          <a:xfrm>
            <a:off x="500063" y="4500563"/>
            <a:ext cx="4572000" cy="2060575"/>
          </a:xfrm>
          <a:custGeom>
            <a:avLst/>
            <a:gdLst>
              <a:gd name="T0" fmla="*/ 483870037 w 21600"/>
              <a:gd name="T1" fmla="*/ 98286268 h 21600"/>
              <a:gd name="T2" fmla="*/ 483870037 w 21600"/>
              <a:gd name="T3" fmla="*/ 98286268 h 21600"/>
              <a:gd name="T4" fmla="*/ 483870037 w 21600"/>
              <a:gd name="T5" fmla="*/ 98286268 h 21600"/>
              <a:gd name="T6" fmla="*/ 483870037 w 21600"/>
              <a:gd name="T7" fmla="*/ 9828626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eaLnBrk="0">
              <a:defRPr sz="1200">
                <a:solidFill>
                  <a:srgbClr val="000000"/>
                </a:solidFill>
                <a:latin typeface="Helvetica" charset="0"/>
                <a:ea typeface="Helvetica" charset="0"/>
                <a:cs typeface="Helvetica" charset="0"/>
                <a:sym typeface="Helvetica" charset="0"/>
              </a:defRPr>
            </a:lvl1pPr>
            <a:lvl2pPr marL="300038" indent="-274638"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r>
              <a:rPr lang="tr-TR" altLang="en-US" sz="2000" b="1">
                <a:latin typeface="Calibri" pitchFamily="34" charset="0"/>
                <a:ea typeface="Calibri" pitchFamily="34" charset="0"/>
                <a:cs typeface="Calibri" pitchFamily="34" charset="0"/>
                <a:sym typeface="Calibri" pitchFamily="34" charset="0"/>
              </a:rPr>
              <a:t>During the experiment</a:t>
            </a:r>
            <a:r>
              <a:rPr lang="tr-TR" altLang="en-US" sz="2000">
                <a:latin typeface="Calibri" pitchFamily="34" charset="0"/>
                <a:ea typeface="Calibri" pitchFamily="34" charset="0"/>
                <a:cs typeface="Calibri" pitchFamily="34" charset="0"/>
                <a:sym typeface="Calibri" pitchFamily="34" charset="0"/>
              </a:rPr>
              <a:t>:</a:t>
            </a:r>
            <a:endParaRPr lang="tr-TR" altLang="en-US" sz="1800">
              <a:latin typeface="Arial" pitchFamily="34" charset="0"/>
              <a:cs typeface="Arial" pitchFamily="34" charset="0"/>
              <a:sym typeface="Arial" pitchFamily="34" charset="0"/>
            </a:endParaRPr>
          </a:p>
          <a:p>
            <a:pPr lvl="1" eaLnBrk="1">
              <a:spcBef>
                <a:spcPts val="600"/>
              </a:spcBef>
              <a:buSzPct val="100000"/>
              <a:buFont typeface="Wingdings" pitchFamily="2" charset="2"/>
              <a:buChar char="•"/>
            </a:pPr>
            <a:r>
              <a:rPr lang="tr-TR" altLang="en-US" sz="2000">
                <a:latin typeface="Calibri" pitchFamily="34" charset="0"/>
                <a:ea typeface="Calibri" pitchFamily="34" charset="0"/>
                <a:cs typeface="Calibri" pitchFamily="34" charset="0"/>
                <a:sym typeface="Calibri" pitchFamily="34" charset="0"/>
              </a:rPr>
              <a:t>subject  lies in the scanner  and is exposed to the stimuli  </a:t>
            </a:r>
          </a:p>
          <a:p>
            <a:pPr lvl="1" eaLnBrk="1">
              <a:spcBef>
                <a:spcPts val="600"/>
              </a:spcBef>
              <a:buSzPct val="100000"/>
              <a:buFont typeface="Wingdings" pitchFamily="2" charset="2"/>
              <a:buChar char="•"/>
            </a:pPr>
            <a:r>
              <a:rPr lang="tr-TR" altLang="en-US" sz="2000">
                <a:latin typeface="Calibri" pitchFamily="34" charset="0"/>
                <a:ea typeface="Calibri" pitchFamily="34" charset="0"/>
                <a:cs typeface="Calibri" pitchFamily="34" charset="0"/>
                <a:sym typeface="Calibri" pitchFamily="34" charset="0"/>
              </a:rPr>
              <a:t>scanner tracks the signal throughout the brain (fMRI)</a:t>
            </a:r>
            <a:endParaRPr lang="tr-TR" altLang="en-US"/>
          </a:p>
        </p:txBody>
      </p:sp>
      <p:sp>
        <p:nvSpPr>
          <p:cNvPr id="16391" name="AutoShape 10"/>
          <p:cNvSpPr>
            <a:spLocks/>
          </p:cNvSpPr>
          <p:nvPr/>
        </p:nvSpPr>
        <p:spPr bwMode="auto">
          <a:xfrm>
            <a:off x="214313" y="285750"/>
            <a:ext cx="8686800" cy="762000"/>
          </a:xfrm>
          <a:custGeom>
            <a:avLst/>
            <a:gdLst>
              <a:gd name="T0" fmla="*/ 1746770873 w 21600"/>
              <a:gd name="T1" fmla="*/ 13440833 h 21600"/>
              <a:gd name="T2" fmla="*/ 1746770873 w 21600"/>
              <a:gd name="T3" fmla="*/ 13440833 h 21600"/>
              <a:gd name="T4" fmla="*/ 1746770873 w 21600"/>
              <a:gd name="T5" fmla="*/ 13440833 h 21600"/>
              <a:gd name="T6" fmla="*/ 1746770873 w 21600"/>
              <a:gd name="T7" fmla="*/ 1344083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25400">
            <a:solidFill>
              <a:srgbClr val="FFFFFF"/>
            </a:solidFill>
            <a:miter lim="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defTabSz="914400" eaLnBrk="1"/>
            <a:endParaRPr lang="en-US" altLang="en-US" sz="1800">
              <a:latin typeface="Arial" pitchFamily="34" charset="0"/>
              <a:cs typeface="Arial" pitchFamily="34" charset="0"/>
              <a:sym typeface="Arial" pitchFamily="34" charset="0"/>
            </a:endParaRPr>
          </a:p>
        </p:txBody>
      </p:sp>
      <p:sp>
        <p:nvSpPr>
          <p:cNvPr id="16392" name="Rectangle 11"/>
          <p:cNvSpPr>
            <a:spLocks noGrp="1"/>
          </p:cNvSpPr>
          <p:nvPr>
            <p:ph type="title"/>
          </p:nvPr>
        </p:nvSpPr>
        <p:spPr bwMode="auto">
          <a:xfrm>
            <a:off x="457200" y="274638"/>
            <a:ext cx="8229600" cy="79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50800" tIns="50800" rIns="50800" bIns="50800" numCol="1" anchor="b" anchorCtr="0" compatLnSpc="1">
            <a:prstTxWarp prst="textNoShape">
              <a:avLst/>
            </a:prstTxWarp>
          </a:bodyPr>
          <a:lstStyle/>
          <a:p>
            <a:pPr defTabSz="885825" eaLnBrk="1"/>
            <a:r>
              <a:rPr lang="tr-TR" altLang="en-US" sz="2400" b="1" smtClean="0">
                <a:solidFill>
                  <a:srgbClr val="696464"/>
                </a:solidFill>
                <a:latin typeface="Helvetica-Bold" charset="0"/>
                <a:ea typeface="Helvetica-Bold" charset="0"/>
                <a:cs typeface="Helvetica-Bold" charset="0"/>
                <a:sym typeface="Helvetica-Bold" charset="0"/>
              </a:rPr>
              <a:t>Example of MRI (magnetic resonance imaging) scanner</a:t>
            </a:r>
            <a:endParaRPr lang="tr-TR" altLang="en-US" smtClean="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1"/>
          <p:cNvSpPr>
            <a:spLocks/>
          </p:cNvSpPr>
          <p:nvPr/>
        </p:nvSpPr>
        <p:spPr bwMode="auto">
          <a:xfrm>
            <a:off x="212725" y="6169025"/>
            <a:ext cx="322263" cy="215900"/>
          </a:xfrm>
          <a:custGeom>
            <a:avLst/>
            <a:gdLst>
              <a:gd name="T0" fmla="*/ 2404022 w 21600"/>
              <a:gd name="T1" fmla="*/ 1079000 h 21600"/>
              <a:gd name="T2" fmla="*/ 2404022 w 21600"/>
              <a:gd name="T3" fmla="*/ 1079000 h 21600"/>
              <a:gd name="T4" fmla="*/ 2404022 w 21600"/>
              <a:gd name="T5" fmla="*/ 1079000 h 21600"/>
              <a:gd name="T6" fmla="*/ 2404022 w 21600"/>
              <a:gd name="T7" fmla="*/ 1079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defTabSz="914400" eaLnBrk="1"/>
            <a:fld id="{0BE9F490-9123-44BD-BB9F-372C5BB329EA}" type="slidenum">
              <a:rPr lang="tr-TR" altLang="en-US" sz="1400">
                <a:solidFill>
                  <a:srgbClr val="FFFFFF"/>
                </a:solidFill>
              </a:rPr>
              <a:pPr algn="ctr" defTabSz="914400" eaLnBrk="1"/>
              <a:t>56</a:t>
            </a:fld>
            <a:endParaRPr lang="tr-TR" altLang="en-US"/>
          </a:p>
        </p:txBody>
      </p:sp>
      <p:sp>
        <p:nvSpPr>
          <p:cNvPr id="17411" name="AutoShape 2"/>
          <p:cNvSpPr>
            <a:spLocks/>
          </p:cNvSpPr>
          <p:nvPr/>
        </p:nvSpPr>
        <p:spPr bwMode="auto">
          <a:xfrm>
            <a:off x="0" y="0"/>
            <a:ext cx="8686800" cy="865188"/>
          </a:xfrm>
          <a:custGeom>
            <a:avLst/>
            <a:gdLst>
              <a:gd name="T0" fmla="*/ 1746770873 w 21600"/>
              <a:gd name="T1" fmla="*/ 17327551 h 21600"/>
              <a:gd name="T2" fmla="*/ 1746770873 w 21600"/>
              <a:gd name="T3" fmla="*/ 17327551 h 21600"/>
              <a:gd name="T4" fmla="*/ 1746770873 w 21600"/>
              <a:gd name="T5" fmla="*/ 17327551 h 21600"/>
              <a:gd name="T6" fmla="*/ 1746770873 w 21600"/>
              <a:gd name="T7" fmla="*/ 1732755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nchor="ctr"/>
          <a:lstStyle>
            <a:lvl1pPr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1pPr>
            <a:lvl2pPr marL="742950" indent="-285750"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2pPr>
            <a:lvl3pPr marL="1143000" indent="-228600"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3pPr>
            <a:lvl4pPr marL="1600200" indent="-228600"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4pPr>
            <a:lvl5pPr marL="2057400" indent="-228600"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5pPr>
            <a:lvl6pPr marL="25146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6pPr>
            <a:lvl7pPr marL="29718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7pPr>
            <a:lvl8pPr marL="34290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8pPr>
            <a:lvl9pPr marL="38862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9pPr>
          </a:lstStyle>
          <a:p>
            <a:pPr algn="ctr" eaLnBrk="1"/>
            <a:r>
              <a:rPr lang="tr-TR" altLang="en-US" sz="2400" dirty="0" err="1">
                <a:latin typeface="Times New Roman" pitchFamily="18" charset="0"/>
                <a:cs typeface="Times New Roman" pitchFamily="18" charset="0"/>
                <a:sym typeface="Times New Roman" pitchFamily="18" charset="0"/>
              </a:rPr>
              <a:t>Ultimatum</a:t>
            </a:r>
            <a:r>
              <a:rPr lang="tr-TR" altLang="en-US" sz="2400" dirty="0">
                <a:latin typeface="Times New Roman" pitchFamily="18" charset="0"/>
                <a:cs typeface="Times New Roman" pitchFamily="18" charset="0"/>
                <a:sym typeface="Times New Roman" pitchFamily="18" charset="0"/>
              </a:rPr>
              <a:t> </a:t>
            </a:r>
            <a:r>
              <a:rPr lang="tr-TR" altLang="en-US" sz="2400" dirty="0" err="1">
                <a:latin typeface="Times New Roman" pitchFamily="18" charset="0"/>
                <a:cs typeface="Times New Roman" pitchFamily="18" charset="0"/>
                <a:sym typeface="Times New Roman" pitchFamily="18" charset="0"/>
              </a:rPr>
              <a:t>games</a:t>
            </a:r>
            <a:r>
              <a:rPr lang="tr-TR" altLang="en-US" sz="2400" dirty="0">
                <a:latin typeface="Times New Roman" pitchFamily="18" charset="0"/>
                <a:cs typeface="Times New Roman" pitchFamily="18" charset="0"/>
                <a:sym typeface="Times New Roman" pitchFamily="18" charset="0"/>
              </a:rPr>
              <a:t>: </a:t>
            </a:r>
            <a:r>
              <a:rPr lang="tr-TR" altLang="en-US" sz="2400" dirty="0" err="1">
                <a:latin typeface="Times New Roman" pitchFamily="18" charset="0"/>
                <a:cs typeface="Times New Roman" pitchFamily="18" charset="0"/>
                <a:sym typeface="Times New Roman" pitchFamily="18" charset="0"/>
              </a:rPr>
              <a:t>This</a:t>
            </a:r>
            <a:r>
              <a:rPr lang="tr-TR" altLang="en-US" sz="2400" dirty="0">
                <a:latin typeface="Times New Roman" pitchFamily="18" charset="0"/>
                <a:cs typeface="Times New Roman" pitchFamily="18" charset="0"/>
                <a:sym typeface="Times New Roman" pitchFamily="18" charset="0"/>
              </a:rPr>
              <a:t> is </a:t>
            </a:r>
            <a:r>
              <a:rPr lang="tr-TR" altLang="en-US" sz="2400" dirty="0" err="1">
                <a:latin typeface="Times New Roman" pitchFamily="18" charset="0"/>
                <a:cs typeface="Times New Roman" pitchFamily="18" charset="0"/>
                <a:sym typeface="Times New Roman" pitchFamily="18" charset="0"/>
              </a:rPr>
              <a:t>your</a:t>
            </a:r>
            <a:r>
              <a:rPr lang="tr-TR" altLang="en-US" sz="2400" dirty="0">
                <a:latin typeface="Times New Roman" pitchFamily="18" charset="0"/>
                <a:cs typeface="Times New Roman" pitchFamily="18" charset="0"/>
                <a:sym typeface="Times New Roman" pitchFamily="18" charset="0"/>
              </a:rPr>
              <a:t> </a:t>
            </a:r>
            <a:r>
              <a:rPr lang="tr-TR" altLang="en-US" sz="2400" dirty="0" err="1">
                <a:latin typeface="Times New Roman" pitchFamily="18" charset="0"/>
                <a:cs typeface="Times New Roman" pitchFamily="18" charset="0"/>
                <a:sym typeface="Times New Roman" pitchFamily="18" charset="0"/>
              </a:rPr>
              <a:t>brain</a:t>
            </a:r>
            <a:r>
              <a:rPr lang="tr-TR" altLang="en-US" sz="2400" dirty="0">
                <a:latin typeface="Times New Roman" pitchFamily="18" charset="0"/>
                <a:cs typeface="Times New Roman" pitchFamily="18" charset="0"/>
                <a:sym typeface="Times New Roman" pitchFamily="18" charset="0"/>
              </a:rPr>
              <a:t> on </a:t>
            </a:r>
            <a:r>
              <a:rPr lang="tr-TR" altLang="en-US" sz="2400" dirty="0" err="1">
                <a:latin typeface="Times New Roman" pitchFamily="18" charset="0"/>
                <a:cs typeface="Times New Roman" pitchFamily="18" charset="0"/>
                <a:sym typeface="Times New Roman" pitchFamily="18" charset="0"/>
              </a:rPr>
              <a:t>unfairness</a:t>
            </a:r>
            <a:r>
              <a:rPr lang="tr-TR" altLang="en-US" sz="2400" dirty="0">
                <a:latin typeface="Times New Roman" pitchFamily="18" charset="0"/>
                <a:cs typeface="Times New Roman" pitchFamily="18" charset="0"/>
                <a:sym typeface="Times New Roman" pitchFamily="18" charset="0"/>
              </a:rPr>
              <a:t/>
            </a:r>
            <a:br>
              <a:rPr lang="tr-TR" altLang="en-US" sz="2400" dirty="0">
                <a:latin typeface="Times New Roman" pitchFamily="18" charset="0"/>
                <a:cs typeface="Times New Roman" pitchFamily="18" charset="0"/>
                <a:sym typeface="Times New Roman" pitchFamily="18" charset="0"/>
              </a:rPr>
            </a:br>
            <a:r>
              <a:rPr lang="tr-TR" altLang="en-US" sz="2400" dirty="0">
                <a:latin typeface="Times New Roman" pitchFamily="18" charset="0"/>
                <a:cs typeface="Times New Roman" pitchFamily="18" charset="0"/>
                <a:sym typeface="Times New Roman" pitchFamily="18" charset="0"/>
              </a:rPr>
              <a:t>(</a:t>
            </a:r>
            <a:r>
              <a:rPr lang="tr-TR" altLang="en-US" sz="2400" dirty="0" err="1">
                <a:latin typeface="Times New Roman" pitchFamily="18" charset="0"/>
                <a:cs typeface="Times New Roman" pitchFamily="18" charset="0"/>
                <a:sym typeface="Times New Roman" pitchFamily="18" charset="0"/>
              </a:rPr>
              <a:t>Sanfey</a:t>
            </a:r>
            <a:r>
              <a:rPr lang="tr-TR" altLang="en-US" sz="2400" dirty="0">
                <a:latin typeface="Times New Roman" pitchFamily="18" charset="0"/>
                <a:cs typeface="Times New Roman" pitchFamily="18" charset="0"/>
                <a:sym typeface="Times New Roman" pitchFamily="18" charset="0"/>
              </a:rPr>
              <a:t>, </a:t>
            </a:r>
            <a:r>
              <a:rPr lang="tr-TR" altLang="en-US" sz="2400" dirty="0" err="1">
                <a:latin typeface="Times New Roman" pitchFamily="18" charset="0"/>
                <a:cs typeface="Times New Roman" pitchFamily="18" charset="0"/>
                <a:sym typeface="Times New Roman" pitchFamily="18" charset="0"/>
              </a:rPr>
              <a:t>Rilling</a:t>
            </a:r>
            <a:r>
              <a:rPr lang="tr-TR" altLang="en-US" sz="2400" dirty="0">
                <a:latin typeface="Times New Roman" pitchFamily="18" charset="0"/>
                <a:cs typeface="Times New Roman" pitchFamily="18" charset="0"/>
                <a:sym typeface="Times New Roman" pitchFamily="18" charset="0"/>
              </a:rPr>
              <a:t> et al, </a:t>
            </a:r>
            <a:r>
              <a:rPr lang="tr-TR" altLang="en-US" sz="2400" dirty="0" err="1">
                <a:latin typeface="Times New Roman" pitchFamily="18" charset="0"/>
                <a:cs typeface="Times New Roman" pitchFamily="18" charset="0"/>
                <a:sym typeface="Times New Roman" pitchFamily="18" charset="0"/>
              </a:rPr>
              <a:t>Science</a:t>
            </a:r>
            <a:r>
              <a:rPr lang="tr-TR" altLang="en-US" sz="2400" dirty="0">
                <a:latin typeface="Times New Roman" pitchFamily="18" charset="0"/>
                <a:cs typeface="Times New Roman" pitchFamily="18" charset="0"/>
                <a:sym typeface="Times New Roman" pitchFamily="18" charset="0"/>
              </a:rPr>
              <a:t> Vol.300 </a:t>
            </a:r>
            <a:r>
              <a:rPr lang="tr-TR" altLang="en-US" sz="2400" dirty="0" err="1">
                <a:latin typeface="Times New Roman" pitchFamily="18" charset="0"/>
                <a:cs typeface="Times New Roman" pitchFamily="18" charset="0"/>
                <a:sym typeface="Times New Roman" pitchFamily="18" charset="0"/>
              </a:rPr>
              <a:t>June</a:t>
            </a:r>
            <a:r>
              <a:rPr lang="tr-TR" altLang="en-US" sz="2400" dirty="0">
                <a:latin typeface="Times New Roman" pitchFamily="18" charset="0"/>
                <a:cs typeface="Times New Roman" pitchFamily="18" charset="0"/>
                <a:sym typeface="Times New Roman" pitchFamily="18" charset="0"/>
              </a:rPr>
              <a:t> 2003)</a:t>
            </a:r>
            <a:endParaRPr lang="tr-TR" altLang="en-US" dirty="0"/>
          </a:p>
        </p:txBody>
      </p:sp>
      <p:pic>
        <p:nvPicPr>
          <p:cNvPr id="17412" name="Picture 3" descr="image6.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8001000"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
        <p:nvSpPr>
          <p:cNvPr id="17413" name="AutoShape 4"/>
          <p:cNvSpPr>
            <a:spLocks/>
          </p:cNvSpPr>
          <p:nvPr/>
        </p:nvSpPr>
        <p:spPr bwMode="auto">
          <a:xfrm>
            <a:off x="427038" y="5000625"/>
            <a:ext cx="8305800" cy="1574800"/>
          </a:xfrm>
          <a:custGeom>
            <a:avLst/>
            <a:gdLst>
              <a:gd name="T0" fmla="*/ 1596905215 w 21600"/>
              <a:gd name="T1" fmla="*/ 57407290 h 21600"/>
              <a:gd name="T2" fmla="*/ 1596905215 w 21600"/>
              <a:gd name="T3" fmla="*/ 57407290 h 21600"/>
              <a:gd name="T4" fmla="*/ 1596905215 w 21600"/>
              <a:gd name="T5" fmla="*/ 57407290 h 21600"/>
              <a:gd name="T6" fmla="*/ 1596905215 w 21600"/>
              <a:gd name="T7" fmla="*/ 5740729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lstStyle>
            <a:lvl1pPr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1pPr>
            <a:lvl2pPr marL="742950" indent="-285750"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2pPr>
            <a:lvl3pPr marL="1143000" indent="-228600"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3pPr>
            <a:lvl4pPr marL="1600200" indent="-228600"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4pPr>
            <a:lvl5pPr marL="2057400" indent="-228600" defTabSz="449263" eaLnBrk="0">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5pPr>
            <a:lvl6pPr marL="25146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6pPr>
            <a:lvl7pPr marL="29718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7pPr>
            <a:lvl8pPr marL="34290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8pPr>
            <a:lvl9pPr marL="38862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Helvetica" charset="0"/>
                <a:ea typeface="Helvetica" charset="0"/>
                <a:cs typeface="Helvetica" charset="0"/>
                <a:sym typeface="Helvetica" charset="0"/>
              </a:defRPr>
            </a:lvl9pPr>
          </a:lstStyle>
          <a:p>
            <a:pPr eaLnBrk="1"/>
            <a:r>
              <a:rPr lang="tr-TR" altLang="en-US" sz="2400" u="sng">
                <a:latin typeface="Times New Roman" pitchFamily="18" charset="0"/>
                <a:cs typeface="Times New Roman" pitchFamily="18" charset="0"/>
                <a:sym typeface="Times New Roman" pitchFamily="18" charset="0"/>
              </a:rPr>
              <a:t>Bilateral Anterior Insula</a:t>
            </a:r>
            <a:r>
              <a:rPr lang="tr-TR" altLang="en-US" sz="2400">
                <a:latin typeface="Times New Roman" pitchFamily="18" charset="0"/>
                <a:cs typeface="Times New Roman" pitchFamily="18" charset="0"/>
                <a:sym typeface="Times New Roman" pitchFamily="18" charset="0"/>
              </a:rPr>
              <a:t>: negative emotional states (pain, distress, </a:t>
            </a:r>
            <a:endParaRPr lang="tr-TR" altLang="en-US" sz="1800">
              <a:latin typeface="Arial" pitchFamily="34" charset="0"/>
              <a:cs typeface="Arial" pitchFamily="34" charset="0"/>
              <a:sym typeface="Arial" pitchFamily="34" charset="0"/>
            </a:endParaRPr>
          </a:p>
          <a:p>
            <a:pPr eaLnBrk="1"/>
            <a:r>
              <a:rPr lang="tr-TR" altLang="en-US" sz="2400">
                <a:latin typeface="Times New Roman" pitchFamily="18" charset="0"/>
                <a:cs typeface="Times New Roman" pitchFamily="18" charset="0"/>
                <a:sym typeface="Times New Roman" pitchFamily="18" charset="0"/>
              </a:rPr>
              <a:t>hunger, thirst, etc.) ACC detection of conflicts; </a:t>
            </a:r>
            <a:endParaRPr lang="tr-TR" altLang="en-US" sz="1800">
              <a:latin typeface="Arial" pitchFamily="34" charset="0"/>
              <a:cs typeface="Arial" pitchFamily="34" charset="0"/>
              <a:sym typeface="Arial" pitchFamily="34" charset="0"/>
            </a:endParaRPr>
          </a:p>
          <a:p>
            <a:pPr eaLnBrk="1"/>
            <a:r>
              <a:rPr lang="tr-TR" altLang="en-US" sz="2400" u="sng">
                <a:latin typeface="Times New Roman" pitchFamily="18" charset="0"/>
                <a:cs typeface="Times New Roman" pitchFamily="18" charset="0"/>
                <a:sym typeface="Times New Roman" pitchFamily="18" charset="0"/>
              </a:rPr>
              <a:t>DLPFC (dorsolateral prefrontal cortex)</a:t>
            </a:r>
            <a:r>
              <a:rPr lang="tr-TR" altLang="en-US" sz="2400">
                <a:latin typeface="Times New Roman" pitchFamily="18" charset="0"/>
                <a:cs typeface="Times New Roman" pitchFamily="18" charset="0"/>
                <a:sym typeface="Times New Roman" pitchFamily="18" charset="0"/>
              </a:rPr>
              <a:t>: cognitive process: goal </a:t>
            </a:r>
          </a:p>
          <a:p>
            <a:pPr eaLnBrk="1"/>
            <a:r>
              <a:rPr lang="tr-TR" altLang="en-US" sz="2400">
                <a:latin typeface="Times New Roman" pitchFamily="18" charset="0"/>
                <a:cs typeface="Times New Roman" pitchFamily="18" charset="0"/>
                <a:sym typeface="Times New Roman" pitchFamily="18" charset="0"/>
              </a:rPr>
              <a:t>maintenance, executive control</a:t>
            </a:r>
            <a:endParaRPr lang="tr-TR" altLang="en-US"/>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p:cNvSpPr>
          <p:nvPr>
            <p:ph type="body" idx="1"/>
          </p:nvPr>
        </p:nvSpPr>
        <p:spPr bwMode="auto">
          <a:xfrm>
            <a:off x="457200" y="11430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0" tIns="0" rIns="0" bIns="0" numCol="1" anchor="ctr" anchorCtr="0" compatLnSpc="1">
            <a:prstTxWarp prst="textNoShape">
              <a:avLst/>
            </a:prstTxWarp>
          </a:bodyPr>
          <a:lstStyle/>
          <a:p>
            <a:pPr marL="0" indent="0" algn="ctr"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4400" smtClean="0">
                <a:latin typeface="Arial" pitchFamily="34" charset="0"/>
                <a:cs typeface="Arial" pitchFamily="34" charset="0"/>
                <a:sym typeface="Arial" pitchFamily="34" charset="0"/>
              </a:rPr>
              <a:t>A methodological note: </a:t>
            </a:r>
          </a:p>
          <a:p>
            <a:pPr marL="0" indent="0" algn="ctr"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4400" smtClean="0">
                <a:latin typeface="Arial" pitchFamily="34" charset="0"/>
                <a:cs typeface="Arial" pitchFamily="34" charset="0"/>
                <a:sym typeface="Arial" pitchFamily="34" charset="0"/>
              </a:rPr>
              <a:t>A cue or complement?</a:t>
            </a:r>
            <a:endParaRPr lang="tr-TR" altLang="en-US" smtClean="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p:cNvSpPr>
          <p:nvPr>
            <p:ph type="body" idx="1"/>
          </p:nvPr>
        </p:nvSpPr>
        <p:spPr bwMode="auto">
          <a:xfrm>
            <a:off x="457200" y="1195388"/>
            <a:ext cx="8147050" cy="5113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0" tIns="0" rIns="0" bIns="0" numCol="1" anchor="ctr" anchorCtr="0" compatLnSpc="1">
            <a:prstTxWarp prst="textNoShape">
              <a:avLst/>
            </a:prstTxWarp>
          </a:bodyPr>
          <a:lstStyle/>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2400" u="sng" smtClean="0">
                <a:latin typeface="Arial Bold" charset="0"/>
                <a:ea typeface="Arial Bold" charset="0"/>
                <a:cs typeface="Arial Bold" charset="0"/>
                <a:sym typeface="Arial Bold" charset="0"/>
              </a:rPr>
              <a:t>Coffee-cigarettes: </a:t>
            </a:r>
            <a:r>
              <a:rPr lang="tr-TR" altLang="en-US" sz="2400" smtClean="0">
                <a:latin typeface="Arial" pitchFamily="34" charset="0"/>
                <a:cs typeface="Arial" pitchFamily="34" charset="0"/>
                <a:sym typeface="Arial" pitchFamily="34" charset="0"/>
              </a:rPr>
              <a:t>Psychologists and economists ask different type of  questions about the consumption of these two together.</a:t>
            </a:r>
            <a:endParaRPr lang="tr-TR" altLang="en-US" sz="2400" u="sng" smtClean="0">
              <a:latin typeface="Arial Bold" charset="0"/>
              <a:ea typeface="Arial Bold" charset="0"/>
              <a:cs typeface="Arial Bold" charset="0"/>
              <a:sym typeface="Arial Bold" charset="0"/>
            </a:endParaRPr>
          </a:p>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endParaRPr lang="tr-TR" altLang="en-US" sz="2400" u="sng" smtClean="0">
              <a:latin typeface="Arial Bold" charset="0"/>
              <a:ea typeface="Arial Bold" charset="0"/>
              <a:cs typeface="Arial Bold" charset="0"/>
              <a:sym typeface="Arial Bold" charset="0"/>
            </a:endParaRPr>
          </a:p>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2400" u="sng" smtClean="0">
                <a:latin typeface="Arial Bold" charset="0"/>
                <a:ea typeface="Arial Bold" charset="0"/>
                <a:cs typeface="Arial Bold" charset="0"/>
                <a:sym typeface="Arial Bold" charset="0"/>
              </a:rPr>
              <a:t>Psychology</a:t>
            </a:r>
          </a:p>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2400" smtClean="0">
                <a:latin typeface="Arial Bold" charset="0"/>
                <a:ea typeface="Arial Bold" charset="0"/>
                <a:cs typeface="Arial Bold" charset="0"/>
                <a:sym typeface="Arial Bold" charset="0"/>
              </a:rPr>
              <a:t>Cue:</a:t>
            </a:r>
            <a:r>
              <a:rPr lang="tr-TR" altLang="en-US" sz="2400" smtClean="0">
                <a:latin typeface="Arial" pitchFamily="34" charset="0"/>
                <a:cs typeface="Arial" pitchFamily="34" charset="0"/>
                <a:sym typeface="Arial" pitchFamily="34" charset="0"/>
              </a:rPr>
              <a:t> a stimulus that triggers a desire or a craving for a particular activity or consumption</a:t>
            </a:r>
          </a:p>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endParaRPr lang="tr-TR" altLang="en-US" sz="2400" smtClean="0">
              <a:latin typeface="Arial" pitchFamily="34" charset="0"/>
              <a:cs typeface="Arial" pitchFamily="34" charset="0"/>
              <a:sym typeface="Arial" pitchFamily="34" charset="0"/>
            </a:endParaRPr>
          </a:p>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2400" u="sng" smtClean="0">
                <a:latin typeface="Arial Bold" charset="0"/>
                <a:ea typeface="Arial Bold" charset="0"/>
                <a:cs typeface="Arial Bold" charset="0"/>
                <a:sym typeface="Arial Bold" charset="0"/>
              </a:rPr>
              <a:t>Economics</a:t>
            </a:r>
          </a:p>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2400" smtClean="0">
                <a:latin typeface="Arial Bold" charset="0"/>
                <a:ea typeface="Arial Bold" charset="0"/>
                <a:cs typeface="Arial Bold" charset="0"/>
                <a:sym typeface="Arial Bold" charset="0"/>
              </a:rPr>
              <a:t>Complements:</a:t>
            </a:r>
            <a:r>
              <a:rPr lang="tr-TR" altLang="en-US" sz="2400" smtClean="0">
                <a:latin typeface="Arial" pitchFamily="34" charset="0"/>
                <a:cs typeface="Arial" pitchFamily="34" charset="0"/>
                <a:sym typeface="Arial" pitchFamily="34" charset="0"/>
              </a:rPr>
              <a:t> demand-price relation (fork-knife)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p:cNvSpPr>
          <p:nvPr>
            <p:ph type="title"/>
          </p:nvPr>
        </p:nvSpPr>
        <p:spPr bwMode="auto">
          <a:xfrm>
            <a:off x="723900" y="490538"/>
            <a:ext cx="8229600" cy="1435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50800" tIns="50800" rIns="50800" bIns="50800" numCol="1" anchor="b" anchorCtr="0" compatLnSpc="1">
            <a:prstTxWarp prst="textNoShape">
              <a:avLst/>
            </a:prstTxWarp>
          </a:bodyPr>
          <a:lstStyle/>
          <a:p>
            <a:pPr algn="ctr" defTabSz="914400" eaLnBrk="1"/>
            <a:r>
              <a:rPr lang="tr-TR" altLang="en-US" sz="4000" smtClean="0">
                <a:solidFill>
                  <a:srgbClr val="696464"/>
                </a:solidFill>
              </a:rPr>
              <a:t>Different objectives demand different abstractions.</a:t>
            </a:r>
            <a:endParaRPr lang="tr-TR" altLang="en-US" smtClean="0"/>
          </a:p>
        </p:txBody>
      </p:sp>
      <p:sp>
        <p:nvSpPr>
          <p:cNvPr id="20483" name="Rectangle 2"/>
          <p:cNvSpPr>
            <a:spLocks noGrp="1"/>
          </p:cNvSpPr>
          <p:nvPr>
            <p:ph type="body" idx="1"/>
          </p:nvPr>
        </p:nvSpPr>
        <p:spPr bwMode="auto">
          <a:xfrm>
            <a:off x="695325" y="1811338"/>
            <a:ext cx="7772400" cy="340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0" tIns="0" rIns="0" bIns="0" numCol="1" anchor="ctr" anchorCtr="0" compatLnSpc="1">
            <a:prstTxWarp prst="textNoShape">
              <a:avLst/>
            </a:prstTxWarp>
          </a:bodyPr>
          <a:lstStyle/>
          <a:p>
            <a:pPr marL="0" indent="0" defTabSz="914400" eaLnBrk="1">
              <a:spcBef>
                <a:spcPts val="500"/>
              </a:spcBef>
              <a:buClr>
                <a:srgbClr val="D34817"/>
              </a:buClr>
              <a:tabLst>
                <a:tab pos="914400" algn="l"/>
                <a:tab pos="1828800" algn="l"/>
                <a:tab pos="2730500" algn="l"/>
                <a:tab pos="3657600" algn="l"/>
                <a:tab pos="4572000" algn="l"/>
                <a:tab pos="5473700" algn="l"/>
                <a:tab pos="6388100" algn="l"/>
                <a:tab pos="7315200" algn="l"/>
                <a:tab pos="8229600" algn="l"/>
                <a:tab pos="9144000" algn="l"/>
                <a:tab pos="10058400" algn="l"/>
              </a:tabLst>
            </a:pPr>
            <a:r>
              <a:rPr lang="tr-TR" altLang="en-US" sz="2600" smtClean="0">
                <a:latin typeface="Arial" pitchFamily="34" charset="0"/>
                <a:cs typeface="Arial" pitchFamily="34" charset="0"/>
                <a:sym typeface="Arial" pitchFamily="34" charset="0"/>
              </a:rPr>
              <a:t>Psychology and economics ask different questions, thus their methodologies and abstractions are different.</a:t>
            </a:r>
            <a:endParaRPr lang="tr-TR" altLang="en-US" smtClean="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xfrm>
            <a:off x="457200" y="274638"/>
            <a:ext cx="8229600" cy="1439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r>
              <a:rPr lang="en-US" altLang="en-US" sz="2800" smtClean="0"/>
              <a:t/>
            </a:r>
            <a:br>
              <a:rPr lang="en-US" altLang="en-US" sz="2800" smtClean="0"/>
            </a:br>
            <a:endParaRPr lang="tr-TR" altLang="en-US" sz="2800" smtClean="0"/>
          </a:p>
        </p:txBody>
      </p:sp>
      <p:sp>
        <p:nvSpPr>
          <p:cNvPr id="8195"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a:r>
              <a:rPr lang="en-US" altLang="en-US" sz="3600" dirty="0" smtClean="0"/>
              <a:t>Let’s talk about this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sz="2000" dirty="0"/>
              <a:t>End of the lecture</a:t>
            </a:r>
            <a:r>
              <a:rPr lang="tr-TR" sz="2000" dirty="0"/>
              <a:t/>
            </a:r>
            <a:br>
              <a:rPr lang="tr-TR" sz="2000" dirty="0"/>
            </a:br>
            <a:endParaRPr lang="tr-TR" sz="2000" dirty="0"/>
          </a:p>
        </p:txBody>
      </p:sp>
    </p:spTree>
    <p:extLst>
      <p:ext uri="{BB962C8B-B14F-4D97-AF65-F5344CB8AC3E}">
        <p14:creationId xmlns:p14="http://schemas.microsoft.com/office/powerpoint/2010/main" val="22431688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457200" y="0"/>
            <a:ext cx="8229600" cy="914400"/>
          </a:xfrm>
        </p:spPr>
        <p:txBody>
          <a:bodyPr/>
          <a:lstStyle/>
          <a:p>
            <a:pPr defTabSz="914400" eaLnBrk="1"/>
            <a:r>
              <a:rPr lang="tr-TR" altLang="en-US" sz="4000" dirty="0" err="1" smtClean="0">
                <a:solidFill>
                  <a:srgbClr val="696464"/>
                </a:solidFill>
              </a:rPr>
              <a:t>Ultimatum</a:t>
            </a:r>
            <a:r>
              <a:rPr lang="tr-TR" altLang="en-US" sz="4000" dirty="0" smtClean="0">
                <a:solidFill>
                  <a:srgbClr val="696464"/>
                </a:solidFill>
              </a:rPr>
              <a:t>  Game</a:t>
            </a:r>
            <a:endParaRPr lang="tr-TR" altLang="en-US" dirty="0" smtClean="0"/>
          </a:p>
        </p:txBody>
      </p:sp>
      <p:sp>
        <p:nvSpPr>
          <p:cNvPr id="10243" name="Rectangle 2"/>
          <p:cNvSpPr>
            <a:spLocks noGrp="1"/>
          </p:cNvSpPr>
          <p:nvPr>
            <p:ph type="body" idx="1"/>
          </p:nvPr>
        </p:nvSpPr>
        <p:spPr bwMode="auto">
          <a:xfrm>
            <a:off x="228600" y="762000"/>
            <a:ext cx="8610600" cy="579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vert="horz" wrap="square" lIns="50800" tIns="50800" rIns="50800" bIns="50800" numCol="1" anchor="t" anchorCtr="0" compatLnSpc="1">
            <a:prstTxWarp prst="textNoShape">
              <a:avLst/>
            </a:prstTxWarp>
          </a:bodyPr>
          <a:lstStyle/>
          <a:p>
            <a:pPr marL="104775" indent="-104775" defTabSz="914400" eaLnBrk="1">
              <a:spcBef>
                <a:spcPts val="500"/>
              </a:spcBef>
              <a:buClr>
                <a:srgbClr val="D34817"/>
              </a:buClr>
              <a:buSzPct val="85000"/>
              <a:buFontTx/>
              <a:buChar char="•"/>
            </a:pPr>
            <a:r>
              <a:rPr lang="tr-TR" altLang="en-US" sz="2000" dirty="0" err="1" smtClean="0">
                <a:latin typeface="Arial" pitchFamily="34" charset="0"/>
                <a:cs typeface="Arial" pitchFamily="34" charset="0"/>
                <a:sym typeface="Arial" pitchFamily="34" charset="0"/>
              </a:rPr>
              <a:t>Individual</a:t>
            </a:r>
            <a:r>
              <a:rPr lang="tr-TR" altLang="en-US" sz="2000" dirty="0" smtClean="0">
                <a:latin typeface="Arial" pitchFamily="34" charset="0"/>
                <a:cs typeface="Arial" pitchFamily="34" charset="0"/>
                <a:sym typeface="Arial" pitchFamily="34" charset="0"/>
              </a:rPr>
              <a:t> 1 </a:t>
            </a:r>
            <a:r>
              <a:rPr lang="tr-TR" altLang="en-US" sz="2000" dirty="0" err="1" smtClean="0">
                <a:latin typeface="Arial" pitchFamily="34" charset="0"/>
                <a:cs typeface="Arial" pitchFamily="34" charset="0"/>
                <a:sym typeface="Arial" pitchFamily="34" charset="0"/>
              </a:rPr>
              <a:t>offers</a:t>
            </a:r>
            <a:r>
              <a:rPr lang="tr-TR" altLang="en-US" sz="2000" dirty="0" smtClean="0">
                <a:latin typeface="Arial" pitchFamily="34" charset="0"/>
                <a:cs typeface="Arial" pitchFamily="34" charset="0"/>
                <a:sym typeface="Arial" pitchFamily="34" charset="0"/>
              </a:rPr>
              <a:t> </a:t>
            </a:r>
            <a:r>
              <a:rPr lang="tr-TR" altLang="en-US" sz="2000" i="1" dirty="0" smtClean="0">
                <a:latin typeface="Arial" pitchFamily="34" charset="0"/>
                <a:cs typeface="Arial" pitchFamily="34" charset="0"/>
                <a:sym typeface="Arial" pitchFamily="34" charset="0"/>
              </a:rPr>
              <a:t>x</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out</a:t>
            </a:r>
            <a:r>
              <a:rPr lang="tr-TR" altLang="en-US" sz="2000" dirty="0" smtClean="0">
                <a:latin typeface="Arial" pitchFamily="34" charset="0"/>
                <a:cs typeface="Arial" pitchFamily="34" charset="0"/>
                <a:sym typeface="Arial" pitchFamily="34" charset="0"/>
              </a:rPr>
              <a:t> of 50) </a:t>
            </a:r>
            <a:r>
              <a:rPr lang="tr-TR" altLang="en-US" sz="2000" dirty="0" err="1" smtClean="0">
                <a:latin typeface="Arial" pitchFamily="34" charset="0"/>
                <a:cs typeface="Arial" pitchFamily="34" charset="0"/>
                <a:sym typeface="Arial" pitchFamily="34" charset="0"/>
              </a:rPr>
              <a:t>to</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Individual</a:t>
            </a:r>
            <a:r>
              <a:rPr lang="tr-TR" altLang="en-US" sz="2000" dirty="0" smtClean="0">
                <a:latin typeface="Arial" pitchFamily="34" charset="0"/>
                <a:cs typeface="Arial" pitchFamily="34" charset="0"/>
                <a:sym typeface="Arial" pitchFamily="34" charset="0"/>
              </a:rPr>
              <a:t> 2. </a:t>
            </a:r>
            <a:r>
              <a:rPr lang="tr-TR" altLang="en-US" sz="2000" dirty="0" err="1" smtClean="0">
                <a:latin typeface="Arial" pitchFamily="34" charset="0"/>
                <a:cs typeface="Arial" pitchFamily="34" charset="0"/>
                <a:sym typeface="Arial" pitchFamily="34" charset="0"/>
              </a:rPr>
              <a:t>If</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the</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latter</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accepts</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they</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get</a:t>
            </a:r>
            <a:r>
              <a:rPr lang="tr-TR" altLang="en-US" sz="2000" dirty="0" smtClean="0">
                <a:latin typeface="Arial" pitchFamily="34" charset="0"/>
                <a:cs typeface="Arial" pitchFamily="34" charset="0"/>
                <a:sym typeface="Arial" pitchFamily="34" charset="0"/>
              </a:rPr>
              <a:t> 50-</a:t>
            </a:r>
            <a:r>
              <a:rPr lang="tr-TR" altLang="en-US" sz="2000" i="1" dirty="0" smtClean="0">
                <a:latin typeface="Arial" pitchFamily="34" charset="0"/>
                <a:cs typeface="Arial" pitchFamily="34" charset="0"/>
                <a:sym typeface="Arial" pitchFamily="34" charset="0"/>
              </a:rPr>
              <a:t>x </a:t>
            </a:r>
            <a:r>
              <a:rPr lang="tr-TR" altLang="en-US" sz="2000" dirty="0" err="1" smtClean="0">
                <a:latin typeface="Arial" pitchFamily="34" charset="0"/>
                <a:cs typeface="Arial" pitchFamily="34" charset="0"/>
                <a:sym typeface="Arial" pitchFamily="34" charset="0"/>
              </a:rPr>
              <a:t>and</a:t>
            </a:r>
            <a:r>
              <a:rPr lang="tr-TR" altLang="en-US" sz="2000" dirty="0" smtClean="0">
                <a:latin typeface="Arial" pitchFamily="34" charset="0"/>
                <a:cs typeface="Arial" pitchFamily="34" charset="0"/>
                <a:sym typeface="Arial" pitchFamily="34" charset="0"/>
              </a:rPr>
              <a:t> </a:t>
            </a:r>
            <a:r>
              <a:rPr lang="tr-TR" altLang="en-US" sz="2000" i="1" dirty="0" smtClean="0">
                <a:latin typeface="Arial" pitchFamily="34" charset="0"/>
                <a:cs typeface="Arial" pitchFamily="34" charset="0"/>
                <a:sym typeface="Arial" pitchFamily="34" charset="0"/>
              </a:rPr>
              <a:t>x</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respectively</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otherwise</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they</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both</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get</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zero</a:t>
            </a:r>
            <a:r>
              <a:rPr lang="tr-TR" altLang="en-US" sz="2000" dirty="0" smtClean="0">
                <a:latin typeface="Arial" pitchFamily="34" charset="0"/>
                <a:cs typeface="Arial" pitchFamily="34" charset="0"/>
                <a:sym typeface="Arial" pitchFamily="34" charset="0"/>
              </a:rPr>
              <a:t>.</a:t>
            </a:r>
            <a:endParaRPr lang="tr-TR" altLang="en-US" sz="2000" dirty="0" smtClean="0">
              <a:latin typeface="Perpetua" pitchFamily="18" charset="0"/>
              <a:ea typeface="Perpetua" pitchFamily="18" charset="0"/>
              <a:cs typeface="Perpetua" pitchFamily="18" charset="0"/>
              <a:sym typeface="Perpetua" pitchFamily="18" charset="0"/>
            </a:endParaRPr>
          </a:p>
          <a:p>
            <a:pPr marL="104775" indent="-104775" algn="ctr" defTabSz="914400" eaLnBrk="1">
              <a:spcBef>
                <a:spcPts val="500"/>
              </a:spcBef>
              <a:buClr>
                <a:srgbClr val="D34817"/>
              </a:buClr>
            </a:pPr>
            <a:r>
              <a:rPr lang="tr-TR" altLang="en-US" sz="2400" u="sng" dirty="0" err="1" smtClean="0">
                <a:latin typeface="Perpetua" pitchFamily="18" charset="0"/>
                <a:ea typeface="Perpetua" pitchFamily="18" charset="0"/>
                <a:cs typeface="Perpetua" pitchFamily="18" charset="0"/>
                <a:sym typeface="Perpetua" pitchFamily="18" charset="0"/>
              </a:rPr>
              <a:t>What</a:t>
            </a:r>
            <a:r>
              <a:rPr lang="tr-TR" altLang="en-US" sz="2400" u="sng" dirty="0" smtClean="0">
                <a:latin typeface="Perpetua" pitchFamily="18" charset="0"/>
                <a:ea typeface="Perpetua" pitchFamily="18" charset="0"/>
                <a:cs typeface="Perpetua" pitchFamily="18" charset="0"/>
                <a:sym typeface="Perpetua" pitchFamily="18" charset="0"/>
              </a:rPr>
              <a:t> </a:t>
            </a:r>
            <a:r>
              <a:rPr lang="tr-TR" altLang="en-US" sz="2400" u="sng" dirty="0" err="1" smtClean="0">
                <a:latin typeface="Perpetua" pitchFamily="18" charset="0"/>
                <a:ea typeface="Perpetua" pitchFamily="18" charset="0"/>
                <a:cs typeface="Perpetua" pitchFamily="18" charset="0"/>
                <a:sym typeface="Perpetua" pitchFamily="18" charset="0"/>
              </a:rPr>
              <a:t>did</a:t>
            </a:r>
            <a:r>
              <a:rPr lang="tr-TR" altLang="en-US" sz="2400" u="sng" dirty="0" smtClean="0">
                <a:latin typeface="Perpetua" pitchFamily="18" charset="0"/>
                <a:ea typeface="Perpetua" pitchFamily="18" charset="0"/>
                <a:cs typeface="Perpetua" pitchFamily="18" charset="0"/>
                <a:sym typeface="Perpetua" pitchFamily="18" charset="0"/>
              </a:rPr>
              <a:t> </a:t>
            </a:r>
            <a:r>
              <a:rPr lang="tr-TR" altLang="en-US" sz="2400" u="sng" dirty="0" err="1" smtClean="0">
                <a:latin typeface="Perpetua" pitchFamily="18" charset="0"/>
                <a:ea typeface="Perpetua" pitchFamily="18" charset="0"/>
                <a:cs typeface="Perpetua" pitchFamily="18" charset="0"/>
                <a:sym typeface="Perpetua" pitchFamily="18" charset="0"/>
              </a:rPr>
              <a:t>students</a:t>
            </a:r>
            <a:r>
              <a:rPr lang="tr-TR" altLang="en-US" sz="2400" u="sng" dirty="0" smtClean="0">
                <a:latin typeface="Perpetua" pitchFamily="18" charset="0"/>
                <a:ea typeface="Perpetua" pitchFamily="18" charset="0"/>
                <a:cs typeface="Perpetua" pitchFamily="18" charset="0"/>
                <a:sym typeface="Perpetua" pitchFamily="18" charset="0"/>
              </a:rPr>
              <a:t> do </a:t>
            </a:r>
            <a:r>
              <a:rPr lang="tr-TR" altLang="en-US" sz="2400" u="sng" dirty="0" err="1" smtClean="0">
                <a:latin typeface="Perpetua" pitchFamily="18" charset="0"/>
                <a:ea typeface="Perpetua" pitchFamily="18" charset="0"/>
                <a:cs typeface="Perpetua" pitchFamily="18" charset="0"/>
                <a:sym typeface="Perpetua" pitchFamily="18" charset="0"/>
              </a:rPr>
              <a:t>last</a:t>
            </a:r>
            <a:r>
              <a:rPr lang="tr-TR" altLang="en-US" sz="2400" u="sng" dirty="0" smtClean="0">
                <a:latin typeface="Perpetua" pitchFamily="18" charset="0"/>
                <a:ea typeface="Perpetua" pitchFamily="18" charset="0"/>
                <a:cs typeface="Perpetua" pitchFamily="18" charset="0"/>
                <a:sym typeface="Perpetua" pitchFamily="18" charset="0"/>
              </a:rPr>
              <a:t> </a:t>
            </a:r>
            <a:r>
              <a:rPr lang="tr-TR" altLang="en-US" sz="2400" u="sng" dirty="0" err="1" smtClean="0">
                <a:latin typeface="Perpetua" pitchFamily="18" charset="0"/>
                <a:ea typeface="Perpetua" pitchFamily="18" charset="0"/>
                <a:cs typeface="Perpetua" pitchFamily="18" charset="0"/>
                <a:sym typeface="Perpetua" pitchFamily="18" charset="0"/>
              </a:rPr>
              <a:t>year</a:t>
            </a:r>
            <a:r>
              <a:rPr lang="tr-TR" altLang="en-US" sz="2400" u="sng" dirty="0" smtClean="0">
                <a:latin typeface="Perpetua" pitchFamily="18" charset="0"/>
                <a:ea typeface="Perpetua" pitchFamily="18" charset="0"/>
                <a:cs typeface="Perpetua" pitchFamily="18" charset="0"/>
                <a:sym typeface="Perpetua" pitchFamily="18" charset="0"/>
              </a:rPr>
              <a:t>?</a:t>
            </a:r>
            <a:endParaRPr lang="tr-TR" altLang="en-US" dirty="0" smtClean="0"/>
          </a:p>
        </p:txBody>
      </p:sp>
      <p:graphicFrame>
        <p:nvGraphicFramePr>
          <p:cNvPr id="8195" name="Group 3"/>
          <p:cNvGraphicFramePr>
            <a:graphicFrameLocks noGrp="1"/>
          </p:cNvGraphicFramePr>
          <p:nvPr/>
        </p:nvGraphicFramePr>
        <p:xfrm>
          <a:off x="1258888" y="5661025"/>
          <a:ext cx="6623050" cy="1155700"/>
        </p:xfrm>
        <a:graphic>
          <a:graphicData uri="http://schemas.openxmlformats.org/drawingml/2006/table">
            <a:tbl>
              <a:tblPr/>
              <a:tblGrid>
                <a:gridCol w="1655762"/>
                <a:gridCol w="1655763"/>
                <a:gridCol w="1655762"/>
                <a:gridCol w="1655763"/>
              </a:tblGrid>
              <a:tr h="650597">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800" b="1" i="0" u="none" strike="noStrike" cap="none" normalizeH="0" baseline="0" dirty="0" err="1" smtClean="0">
                          <a:ln>
                            <a:noFill/>
                          </a:ln>
                          <a:solidFill>
                            <a:srgbClr val="FFFFFF"/>
                          </a:solidFill>
                          <a:effectLst/>
                          <a:latin typeface="Perpetua" pitchFamily="18" charset="0"/>
                          <a:ea typeface="Perpetua" pitchFamily="18" charset="0"/>
                          <a:cs typeface="Perpetua" pitchFamily="18" charset="0"/>
                          <a:sym typeface="Perpetua" pitchFamily="18" charset="0"/>
                        </a:rPr>
                        <a:t>Mean</a:t>
                      </a:r>
                      <a:r>
                        <a:rPr kumimoji="0" lang="tr-TR" sz="1800" b="1" i="0" u="none" strike="noStrike" cap="none" normalizeH="0" baseline="0" dirty="0" smtClean="0">
                          <a:ln>
                            <a:noFill/>
                          </a:ln>
                          <a:solidFill>
                            <a:srgbClr val="FFFFFF"/>
                          </a:solidFill>
                          <a:effectLst/>
                          <a:latin typeface="Perpetua" pitchFamily="18" charset="0"/>
                          <a:ea typeface="Perpetua" pitchFamily="18" charset="0"/>
                          <a:cs typeface="Perpetua" pitchFamily="18" charset="0"/>
                          <a:sym typeface="Perpetua" pitchFamily="18" charset="0"/>
                        </a:rPr>
                        <a:t> </a:t>
                      </a:r>
                      <a:r>
                        <a:rPr kumimoji="0" lang="tr-TR" sz="1800" b="1" i="0" u="none" strike="noStrike" cap="none" normalizeH="0" baseline="0" dirty="0" err="1" smtClean="0">
                          <a:ln>
                            <a:noFill/>
                          </a:ln>
                          <a:solidFill>
                            <a:srgbClr val="FFFFFF"/>
                          </a:solidFill>
                          <a:effectLst/>
                          <a:latin typeface="Perpetua" pitchFamily="18" charset="0"/>
                          <a:ea typeface="Perpetua" pitchFamily="18" charset="0"/>
                          <a:cs typeface="Perpetua" pitchFamily="18" charset="0"/>
                          <a:sym typeface="Perpetua" pitchFamily="18" charset="0"/>
                        </a:rPr>
                        <a:t>offer</a:t>
                      </a:r>
                      <a:endParaRPr kumimoji="0" lang="tr-TR" sz="1000" b="0" i="0" u="none" strike="noStrike" cap="none" normalizeH="0" baseline="0" dirty="0" smtClean="0">
                        <a:ln>
                          <a:noFill/>
                        </a:ln>
                        <a:solidFill>
                          <a:srgbClr val="000000"/>
                        </a:solidFill>
                        <a:effectLst/>
                        <a:latin typeface="Helvetica" charset="0"/>
                        <a:ea typeface="Helvetica" charset="0"/>
                        <a:cs typeface="Helvetica" charset="0"/>
                        <a:sym typeface="Helvetica" charset="0"/>
                      </a:endParaRPr>
                    </a:p>
                  </a:txBody>
                  <a:tcPr marL="50800" marR="50800" marT="50828" marB="50828"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4817"/>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800" b="1" i="0" u="none" strike="noStrike" cap="none" normalizeH="0" baseline="0" dirty="0" err="1" smtClean="0">
                          <a:ln>
                            <a:noFill/>
                          </a:ln>
                          <a:solidFill>
                            <a:srgbClr val="FFFFFF"/>
                          </a:solidFill>
                          <a:effectLst/>
                          <a:latin typeface="Perpetua" pitchFamily="18" charset="0"/>
                          <a:ea typeface="Perpetua" pitchFamily="18" charset="0"/>
                          <a:cs typeface="Perpetua" pitchFamily="18" charset="0"/>
                          <a:sym typeface="Perpetua" pitchFamily="18" charset="0"/>
                        </a:rPr>
                        <a:t>Mode</a:t>
                      </a:r>
                      <a:r>
                        <a:rPr kumimoji="0" lang="tr-TR" sz="1800" b="1" i="0" u="none" strike="noStrike" cap="none" normalizeH="0" baseline="0" dirty="0" smtClean="0">
                          <a:ln>
                            <a:noFill/>
                          </a:ln>
                          <a:solidFill>
                            <a:srgbClr val="FFFFFF"/>
                          </a:solidFill>
                          <a:effectLst/>
                          <a:latin typeface="Perpetua" pitchFamily="18" charset="0"/>
                          <a:ea typeface="Perpetua" pitchFamily="18" charset="0"/>
                          <a:cs typeface="Perpetua" pitchFamily="18" charset="0"/>
                          <a:sym typeface="Perpetua" pitchFamily="18" charset="0"/>
                        </a:rPr>
                        <a:t> </a:t>
                      </a:r>
                      <a:r>
                        <a:rPr kumimoji="0" lang="tr-TR" sz="1800" b="1" i="0" u="none" strike="noStrike" cap="none" normalizeH="0" baseline="0" dirty="0" err="1" smtClean="0">
                          <a:ln>
                            <a:noFill/>
                          </a:ln>
                          <a:solidFill>
                            <a:srgbClr val="FFFFFF"/>
                          </a:solidFill>
                          <a:effectLst/>
                          <a:latin typeface="Perpetua" pitchFamily="18" charset="0"/>
                          <a:ea typeface="Perpetua" pitchFamily="18" charset="0"/>
                          <a:cs typeface="Perpetua" pitchFamily="18" charset="0"/>
                          <a:sym typeface="Perpetua" pitchFamily="18" charset="0"/>
                        </a:rPr>
                        <a:t>offer</a:t>
                      </a:r>
                      <a:endParaRPr kumimoji="0" lang="tr-TR" sz="1000" b="0" i="0" u="none" strike="noStrike" cap="none" normalizeH="0" baseline="0" dirty="0" smtClean="0">
                        <a:ln>
                          <a:noFill/>
                        </a:ln>
                        <a:solidFill>
                          <a:srgbClr val="000000"/>
                        </a:solidFill>
                        <a:effectLst/>
                        <a:latin typeface="Helvetica" charset="0"/>
                        <a:ea typeface="Helvetica" charset="0"/>
                        <a:cs typeface="Helvetica" charset="0"/>
                        <a:sym typeface="Helvetica" charset="0"/>
                      </a:endParaRPr>
                    </a:p>
                  </a:txBody>
                  <a:tcPr marL="50800" marR="50800" marT="50828" marB="50828"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4817"/>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800" b="1" i="0" u="none" strike="noStrike" cap="none" normalizeH="0" baseline="0" smtClean="0">
                          <a:ln>
                            <a:noFill/>
                          </a:ln>
                          <a:solidFill>
                            <a:srgbClr val="FFFFFF"/>
                          </a:solidFill>
                          <a:effectLst/>
                          <a:latin typeface="Perpetua" pitchFamily="18" charset="0"/>
                          <a:ea typeface="Perpetua" pitchFamily="18" charset="0"/>
                          <a:cs typeface="Perpetua" pitchFamily="18" charset="0"/>
                          <a:sym typeface="Perpetua" pitchFamily="18" charset="0"/>
                        </a:rPr>
                        <a:t>Rejection rate</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50800" marR="50800" marT="50828" marB="50828"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4817"/>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800" b="1" i="0" u="none" strike="noStrike" cap="none" normalizeH="0" baseline="0" smtClean="0">
                          <a:ln>
                            <a:noFill/>
                          </a:ln>
                          <a:solidFill>
                            <a:srgbClr val="FFFFFF"/>
                          </a:solidFill>
                          <a:effectLst/>
                          <a:latin typeface="Perpetua" pitchFamily="18" charset="0"/>
                          <a:ea typeface="Perpetua" pitchFamily="18" charset="0"/>
                          <a:cs typeface="Perpetua" pitchFamily="18" charset="0"/>
                          <a:sym typeface="Perpetua" pitchFamily="18" charset="0"/>
                        </a:rPr>
                        <a:t>Low offer Rejection rate</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50800" marR="50800" marT="50828" marB="50828"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4817"/>
                    </a:solidFill>
                  </a:tcPr>
                </a:tc>
              </a:tr>
              <a:tr h="50510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800" b="1" i="1" u="none" strike="noStrike" cap="none" normalizeH="0" baseline="0" smtClean="0">
                          <a:ln>
                            <a:noFill/>
                          </a:ln>
                          <a:solidFill>
                            <a:srgbClr val="000000"/>
                          </a:solidFill>
                          <a:effectLst/>
                          <a:latin typeface="Perpetua" pitchFamily="18" charset="0"/>
                          <a:ea typeface="Perpetua" pitchFamily="18" charset="0"/>
                          <a:cs typeface="Perpetua" pitchFamily="18" charset="0"/>
                          <a:sym typeface="Perpetua" pitchFamily="18" charset="0"/>
                        </a:rPr>
                        <a:t>29.14</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50800" marR="50800" marT="50828" marB="50828"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800" b="1" i="1" u="none" strike="noStrike" cap="none" normalizeH="0" baseline="0" smtClean="0">
                          <a:ln>
                            <a:noFill/>
                          </a:ln>
                          <a:solidFill>
                            <a:srgbClr val="000000"/>
                          </a:solidFill>
                          <a:effectLst/>
                          <a:latin typeface="Perpetua" pitchFamily="18" charset="0"/>
                          <a:ea typeface="Perpetua" pitchFamily="18" charset="0"/>
                          <a:cs typeface="Perpetua" pitchFamily="18" charset="0"/>
                          <a:sym typeface="Perpetua" pitchFamily="18" charset="0"/>
                        </a:rPr>
                        <a:t>25</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50800" marR="50800" marT="50828" marB="50828"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800" b="1" i="1" u="none" strike="noStrike" cap="none" normalizeH="0" baseline="0" smtClean="0">
                          <a:ln>
                            <a:noFill/>
                          </a:ln>
                          <a:solidFill>
                            <a:srgbClr val="000000"/>
                          </a:solidFill>
                          <a:effectLst/>
                          <a:latin typeface="Perpetua" pitchFamily="18" charset="0"/>
                          <a:ea typeface="Perpetua" pitchFamily="18" charset="0"/>
                          <a:cs typeface="Perpetua" pitchFamily="18" charset="0"/>
                          <a:sym typeface="Perpetua" pitchFamily="18" charset="0"/>
                        </a:rPr>
                        <a:t>% 20.7</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50800" marR="50800" marT="50828" marB="50828"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800" b="1" i="1" u="none" strike="noStrike" cap="none" normalizeH="0" baseline="0" dirty="0" smtClean="0">
                          <a:ln>
                            <a:noFill/>
                          </a:ln>
                          <a:solidFill>
                            <a:srgbClr val="000000"/>
                          </a:solidFill>
                          <a:effectLst/>
                          <a:latin typeface="Perpetua" pitchFamily="18" charset="0"/>
                          <a:ea typeface="Perpetua" pitchFamily="18" charset="0"/>
                          <a:cs typeface="Perpetua" pitchFamily="18" charset="0"/>
                          <a:sym typeface="Perpetua" pitchFamily="18" charset="0"/>
                        </a:rPr>
                        <a:t>% 50</a:t>
                      </a:r>
                      <a:endParaRPr kumimoji="0" lang="tr-TR" sz="1000" b="0" i="0" u="none" strike="noStrike" cap="none" normalizeH="0" baseline="0" dirty="0" smtClean="0">
                        <a:ln>
                          <a:noFill/>
                        </a:ln>
                        <a:solidFill>
                          <a:srgbClr val="000000"/>
                        </a:solidFill>
                        <a:effectLst/>
                        <a:latin typeface="Helvetica" charset="0"/>
                        <a:ea typeface="Helvetica" charset="0"/>
                        <a:cs typeface="Helvetica" charset="0"/>
                        <a:sym typeface="Helvetica" charset="0"/>
                      </a:endParaRPr>
                    </a:p>
                  </a:txBody>
                  <a:tcPr marL="50800" marR="50800" marT="50828" marB="50828"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6E6E6"/>
                    </a:solidFill>
                  </a:tcPr>
                </a:tc>
              </a:tr>
            </a:tbl>
          </a:graphicData>
        </a:graphic>
      </p:graphicFrame>
      <p:graphicFrame>
        <p:nvGraphicFramePr>
          <p:cNvPr id="8226" name="Group 34"/>
          <p:cNvGraphicFramePr>
            <a:graphicFrameLocks noGrp="1"/>
          </p:cNvGraphicFramePr>
          <p:nvPr/>
        </p:nvGraphicFramePr>
        <p:xfrm>
          <a:off x="2411413" y="1916113"/>
          <a:ext cx="4562475" cy="3673475"/>
        </p:xfrm>
        <a:graphic>
          <a:graphicData uri="http://schemas.openxmlformats.org/drawingml/2006/table">
            <a:tbl>
              <a:tblPr/>
              <a:tblGrid>
                <a:gridCol w="1520825"/>
                <a:gridCol w="1520825"/>
                <a:gridCol w="1520825"/>
              </a:tblGrid>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0" u="none" strike="noStrike" cap="none" normalizeH="0" baseline="0" dirty="0" err="1" smtClean="0">
                          <a:ln>
                            <a:noFill/>
                          </a:ln>
                          <a:solidFill>
                            <a:srgbClr val="FFFFFF"/>
                          </a:solidFill>
                          <a:effectLst/>
                          <a:latin typeface="Helvetica-Bold" charset="0"/>
                          <a:ea typeface="Helvetica-Bold" charset="0"/>
                          <a:cs typeface="Helvetica-Bold" charset="0"/>
                          <a:sym typeface="Helvetica-Bold" charset="0"/>
                        </a:rPr>
                        <a:t>Offer</a:t>
                      </a:r>
                      <a:r>
                        <a:rPr kumimoji="0" lang="tr-TR" sz="1000" b="1" i="0" u="none" strike="noStrike" cap="none" normalizeH="0" baseline="0" dirty="0" smtClean="0">
                          <a:ln>
                            <a:noFill/>
                          </a:ln>
                          <a:solidFill>
                            <a:srgbClr val="FFFFFF"/>
                          </a:solidFill>
                          <a:effectLst/>
                          <a:latin typeface="Helvetica-Bold" charset="0"/>
                          <a:ea typeface="Helvetica-Bold" charset="0"/>
                          <a:cs typeface="Helvetica-Bold" charset="0"/>
                          <a:sym typeface="Helvetica-Bold" charset="0"/>
                        </a:rPr>
                        <a:t> </a:t>
                      </a:r>
                      <a:endParaRPr kumimoji="0" lang="tr-TR" sz="1000" b="0" i="0" u="none" strike="noStrike" cap="none" normalizeH="0" baseline="0" dirty="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4817"/>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0" u="none" strike="noStrike" cap="none" normalizeH="0" baseline="0" smtClean="0">
                          <a:ln>
                            <a:noFill/>
                          </a:ln>
                          <a:solidFill>
                            <a:srgbClr val="FFFFFF"/>
                          </a:solidFill>
                          <a:effectLst/>
                          <a:latin typeface="Helvetica-Bold" charset="0"/>
                          <a:ea typeface="Helvetica-Bold" charset="0"/>
                          <a:cs typeface="Helvetica-Bold" charset="0"/>
                          <a:sym typeface="Helvetica-Bold" charset="0"/>
                        </a:rPr>
                        <a:t># of offers (total: 29) </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4817"/>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0" u="none" strike="noStrike" cap="none" normalizeH="0" baseline="0" smtClean="0">
                          <a:ln>
                            <a:noFill/>
                          </a:ln>
                          <a:solidFill>
                            <a:srgbClr val="FFFFFF"/>
                          </a:solidFill>
                          <a:effectLst/>
                          <a:latin typeface="Helvetica-Bold" charset="0"/>
                          <a:ea typeface="Helvetica-Bold" charset="0"/>
                          <a:cs typeface="Helvetica-Bold" charset="0"/>
                          <a:sym typeface="Helvetica-Bold" charset="0"/>
                        </a:rPr>
                        <a:t># rejections</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34817"/>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1</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5</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2</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E6E6E6"/>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5</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1</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1</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15</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3</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2</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17,3</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1</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0</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19</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1</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0</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20</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4</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1</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24</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2</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0</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25</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8</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0</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30</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1</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0</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35</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1</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0</a:t>
                      </a:r>
                    </a:p>
                  </a:txBody>
                  <a:tcPr marL="9525" marR="9525" marT="9525" marB="9525" horzOverflow="overflow">
                    <a:lnL cap="flat">
                      <a:noFill/>
                    </a:lnL>
                    <a:lnR cap="flat">
                      <a:noFill/>
                    </a:lnR>
                    <a:lnT cap="flat">
                      <a:noFill/>
                    </a:lnT>
                    <a:lnB cap="flat">
                      <a:noFill/>
                    </a:lnB>
                    <a:lnTlToBr>
                      <a:noFill/>
                    </a:lnTlToBr>
                    <a:lnBlToTr>
                      <a:noFill/>
                    </a:lnBlToTr>
                    <a:solidFill>
                      <a:srgbClr val="FFFFFF"/>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45</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1</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1" i="1" u="none" strike="noStrike" cap="none" normalizeH="0" baseline="0" smtClean="0">
                          <a:ln>
                            <a:noFill/>
                          </a:ln>
                          <a:solidFill>
                            <a:srgbClr val="000000"/>
                          </a:solidFill>
                          <a:effectLst/>
                          <a:latin typeface="Helvetica-BoldOblique" charset="0"/>
                          <a:ea typeface="Helvetica-BoldOblique" charset="0"/>
                          <a:cs typeface="Helvetica-BoldOblique" charset="0"/>
                          <a:sym typeface="Helvetica-BoldOblique" charset="0"/>
                        </a:rPr>
                        <a:t>0</a:t>
                      </a:r>
                      <a:endPar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endParaRPr>
                    </a:p>
                  </a:txBody>
                  <a:tcPr marL="9525" marR="9525" marT="9525" marB="9525" horzOverflow="overflow">
                    <a:lnL cap="flat">
                      <a:noFill/>
                    </a:lnL>
                    <a:lnR cap="flat">
                      <a:noFill/>
                    </a:lnR>
                    <a:lnT cap="flat">
                      <a:noFill/>
                    </a:lnT>
                    <a:lnB cap="flat">
                      <a:noFill/>
                    </a:lnB>
                    <a:lnTlToBr>
                      <a:noFill/>
                    </a:lnTlToBr>
                    <a:lnBlToTr>
                      <a:noFill/>
                    </a:lnBlToTr>
                    <a:solidFill>
                      <a:srgbClr val="E6E6E6"/>
                    </a:solidFill>
                  </a:tcPr>
                </a:tc>
              </a:tr>
              <a:tr h="2825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49</a:t>
                      </a:r>
                    </a:p>
                  </a:txBody>
                  <a:tcPr marL="9525" marR="9525" marT="9525" marB="9525"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smtClean="0">
                          <a:ln>
                            <a:noFill/>
                          </a:ln>
                          <a:solidFill>
                            <a:srgbClr val="000000"/>
                          </a:solidFill>
                          <a:effectLst/>
                          <a:latin typeface="Helvetica" charset="0"/>
                          <a:ea typeface="Helvetica" charset="0"/>
                          <a:cs typeface="Helvetica" charset="0"/>
                          <a:sym typeface="Helvetica" charset="0"/>
                        </a:rPr>
                        <a:t>1</a:t>
                      </a:r>
                    </a:p>
                  </a:txBody>
                  <a:tcPr marL="9525" marR="9525" marT="9525" marB="9525"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tr-TR" sz="1000" b="0" i="0" u="none" strike="noStrike" cap="none" normalizeH="0" baseline="0" dirty="0" smtClean="0">
                          <a:ln>
                            <a:noFill/>
                          </a:ln>
                          <a:solidFill>
                            <a:srgbClr val="000000"/>
                          </a:solidFill>
                          <a:effectLst/>
                          <a:latin typeface="Helvetica" charset="0"/>
                          <a:ea typeface="Helvetica" charset="0"/>
                          <a:cs typeface="Helvetica" charset="0"/>
                          <a:sym typeface="Helvetica" charset="0"/>
                        </a:rPr>
                        <a:t>0</a:t>
                      </a:r>
                    </a:p>
                  </a:txBody>
                  <a:tcPr marL="9525" marR="9525" marT="9525" marB="9525" horzOverflow="overflow">
                    <a:lnL cap="flat">
                      <a:noFill/>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28060309"/>
              </p:ext>
            </p:extLst>
          </p:nvPr>
        </p:nvGraphicFramePr>
        <p:xfrm>
          <a:off x="1835696" y="1961310"/>
          <a:ext cx="5616624" cy="4657816"/>
        </p:xfrm>
        <a:graphic>
          <a:graphicData uri="http://schemas.openxmlformats.org/drawingml/2006/table">
            <a:tbl>
              <a:tblPr/>
              <a:tblGrid>
                <a:gridCol w="1204508"/>
                <a:gridCol w="1535416"/>
                <a:gridCol w="1305987"/>
                <a:gridCol w="1570713"/>
              </a:tblGrid>
              <a:tr h="292832">
                <a:tc>
                  <a:txBody>
                    <a:bodyPr/>
                    <a:lstStyle/>
                    <a:p>
                      <a:pPr algn="ctr" fontAlgn="b"/>
                      <a:r>
                        <a:rPr lang="tr-TR" sz="1800" b="1" i="0" u="none" strike="noStrike" dirty="0" err="1" smtClean="0">
                          <a:solidFill>
                            <a:srgbClr val="FFFFFF"/>
                          </a:solidFill>
                          <a:latin typeface="Calibri"/>
                        </a:rPr>
                        <a:t>Offer</a:t>
                      </a:r>
                      <a:endParaRPr lang="tr-TR" sz="1800" b="1" i="0" u="none" strike="noStrike" dirty="0">
                        <a:solidFill>
                          <a:srgbClr val="FFFFFF"/>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ctr" fontAlgn="b"/>
                      <a:r>
                        <a:rPr lang="tr-TR" sz="1800" b="1" i="0" u="none" strike="noStrike">
                          <a:solidFill>
                            <a:srgbClr val="FFFFFF"/>
                          </a:solidFill>
                          <a:latin typeface="Calibri"/>
                        </a:rPr>
                        <a:t>#offers (total:24)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ctr" fontAlgn="b"/>
                      <a:r>
                        <a:rPr lang="tr-TR" sz="1800" b="1" i="0" u="none" strike="noStrike">
                          <a:solidFill>
                            <a:srgbClr val="FFFFFF"/>
                          </a:solidFill>
                          <a:latin typeface="Calibri"/>
                        </a:rPr>
                        <a:t>#rejections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l" fontAlgn="b"/>
                      <a:endParaRPr lang="tr-TR"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a:solidFill>
                            <a:srgbClr val="000000"/>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a:solidFill>
                            <a:srgbClr val="000000"/>
                          </a:solidFill>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a:solidFill>
                            <a:srgbClr val="000000"/>
                          </a:solidFill>
                          <a:latin typeface="Calibri"/>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a:solidFill>
                            <a:srgbClr val="000000"/>
                          </a:solidFill>
                          <a:latin typeface="Calibri"/>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dirty="0">
                          <a:solidFill>
                            <a:srgbClr val="000000"/>
                          </a:solidFill>
                          <a:latin typeface="Calibri"/>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a:solidFill>
                            <a:srgbClr val="000000"/>
                          </a:solidFill>
                          <a:latin typeface="Calibri"/>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a:solidFill>
                            <a:srgbClr val="000000"/>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a:solidFill>
                            <a:srgbClr val="000000"/>
                          </a:solidFill>
                          <a:latin typeface="Calibri"/>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a:solidFill>
                            <a:srgbClr val="000000"/>
                          </a:solidFill>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r>
                        <a:rPr lang="tr-TR" sz="1800" b="1" i="0" u="none" strike="noStrike">
                          <a:solidFill>
                            <a:srgbClr val="000000"/>
                          </a:solidFill>
                          <a:latin typeface="Calibri"/>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292832">
                <a:tc>
                  <a:txBody>
                    <a:bodyPr/>
                    <a:lstStyle/>
                    <a:p>
                      <a:pPr algn="ctr" fontAlgn="b"/>
                      <a:endParaRPr lang="tr-TR" sz="1800" b="1"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dirty="0">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tr-TR" sz="1800" b="1"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585667">
                <a:tc>
                  <a:txBody>
                    <a:bodyPr/>
                    <a:lstStyle/>
                    <a:p>
                      <a:pPr algn="ctr" fontAlgn="b"/>
                      <a:r>
                        <a:rPr lang="tr-TR" sz="1800" b="1" i="0" u="none" strike="noStrike" dirty="0" err="1">
                          <a:solidFill>
                            <a:srgbClr val="FFFFFF"/>
                          </a:solidFill>
                          <a:latin typeface="Calibri"/>
                        </a:rPr>
                        <a:t>Mean</a:t>
                      </a:r>
                      <a:r>
                        <a:rPr lang="tr-TR" sz="1800" b="1" i="0" u="none" strike="noStrike" dirty="0">
                          <a:solidFill>
                            <a:srgbClr val="FFFFFF"/>
                          </a:solidFill>
                          <a:latin typeface="Calibri"/>
                        </a:rPr>
                        <a:t> </a:t>
                      </a:r>
                      <a:r>
                        <a:rPr lang="tr-TR" sz="1800" b="1" i="0" u="none" strike="noStrike" dirty="0" err="1">
                          <a:solidFill>
                            <a:srgbClr val="FFFFFF"/>
                          </a:solidFill>
                          <a:latin typeface="Calibri"/>
                        </a:rPr>
                        <a:t>offer</a:t>
                      </a:r>
                      <a:endParaRPr lang="tr-TR" sz="1800" b="1" i="0" u="none" strike="noStrike" dirty="0">
                        <a:solidFill>
                          <a:srgbClr val="FFFFFF"/>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ctr" fontAlgn="b"/>
                      <a:r>
                        <a:rPr lang="tr-TR" sz="1800" b="1" i="0" u="none" strike="noStrike" dirty="0" err="1">
                          <a:solidFill>
                            <a:srgbClr val="FFFFFF"/>
                          </a:solidFill>
                          <a:latin typeface="Calibri"/>
                        </a:rPr>
                        <a:t>Mode</a:t>
                      </a:r>
                      <a:r>
                        <a:rPr lang="tr-TR" sz="1800" b="1" i="0" u="none" strike="noStrike" dirty="0">
                          <a:solidFill>
                            <a:srgbClr val="FFFFFF"/>
                          </a:solidFill>
                          <a:latin typeface="Calibri"/>
                        </a:rPr>
                        <a:t> </a:t>
                      </a:r>
                      <a:r>
                        <a:rPr lang="tr-TR" sz="1800" b="1" i="0" u="none" strike="noStrike" dirty="0" err="1">
                          <a:solidFill>
                            <a:srgbClr val="FFFFFF"/>
                          </a:solidFill>
                          <a:latin typeface="Calibri"/>
                        </a:rPr>
                        <a:t>offer</a:t>
                      </a:r>
                      <a:endParaRPr lang="tr-TR" sz="1800" b="1" i="0" u="none" strike="noStrike" dirty="0">
                        <a:solidFill>
                          <a:srgbClr val="FFFFFF"/>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ctr" fontAlgn="b"/>
                      <a:r>
                        <a:rPr lang="tr-TR" sz="1800" b="1" i="0" u="none" strike="noStrike" dirty="0" err="1">
                          <a:solidFill>
                            <a:srgbClr val="FFFFFF"/>
                          </a:solidFill>
                          <a:latin typeface="Calibri"/>
                        </a:rPr>
                        <a:t>Rejection</a:t>
                      </a:r>
                      <a:r>
                        <a:rPr lang="tr-TR" sz="1800" b="1" i="0" u="none" strike="noStrike" dirty="0">
                          <a:solidFill>
                            <a:srgbClr val="FFFFFF"/>
                          </a:solidFill>
                          <a:latin typeface="Calibri"/>
                        </a:rPr>
                        <a:t> rate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ctr" fontAlgn="b"/>
                      <a:r>
                        <a:rPr lang="tr-TR" sz="1800" b="1" i="0" u="none" strike="noStrike" dirty="0" err="1">
                          <a:solidFill>
                            <a:srgbClr val="FFFFFF"/>
                          </a:solidFill>
                          <a:latin typeface="Calibri"/>
                        </a:rPr>
                        <a:t>Low</a:t>
                      </a:r>
                      <a:r>
                        <a:rPr lang="tr-TR" sz="1800" b="1" i="0" u="none" strike="noStrike" dirty="0">
                          <a:solidFill>
                            <a:srgbClr val="FFFFFF"/>
                          </a:solidFill>
                          <a:latin typeface="Calibri"/>
                        </a:rPr>
                        <a:t> </a:t>
                      </a:r>
                      <a:r>
                        <a:rPr lang="tr-TR" sz="1800" b="1" i="0" u="none" strike="noStrike" dirty="0" err="1">
                          <a:solidFill>
                            <a:srgbClr val="FFFFFF"/>
                          </a:solidFill>
                          <a:latin typeface="Calibri"/>
                        </a:rPr>
                        <a:t>Offer</a:t>
                      </a:r>
                      <a:r>
                        <a:rPr lang="tr-TR" sz="1800" b="1" i="0" u="none" strike="noStrike" dirty="0">
                          <a:solidFill>
                            <a:srgbClr val="FFFFFF"/>
                          </a:solidFill>
                          <a:latin typeface="Calibri"/>
                        </a:rPr>
                        <a:t> </a:t>
                      </a:r>
                      <a:r>
                        <a:rPr lang="tr-TR" sz="1800" b="1" i="0" u="none" strike="noStrike" dirty="0" err="1">
                          <a:solidFill>
                            <a:srgbClr val="FFFFFF"/>
                          </a:solidFill>
                          <a:latin typeface="Calibri"/>
                        </a:rPr>
                        <a:t>Rejection</a:t>
                      </a:r>
                      <a:r>
                        <a:rPr lang="tr-TR" sz="1800" b="1" i="0" u="none" strike="noStrike" dirty="0">
                          <a:solidFill>
                            <a:srgbClr val="FFFFFF"/>
                          </a:solidFill>
                          <a:latin typeface="Calibri"/>
                        </a:rPr>
                        <a:t> Rate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r>
              <a:tr h="292832">
                <a:tc>
                  <a:txBody>
                    <a:bodyPr/>
                    <a:lstStyle/>
                    <a:p>
                      <a:pPr algn="ctr" fontAlgn="b"/>
                      <a:r>
                        <a:rPr lang="tr-TR" sz="1800" b="1" i="0" u="none" strike="noStrike" dirty="0">
                          <a:solidFill>
                            <a:srgbClr val="000000"/>
                          </a:solidFill>
                          <a:latin typeface="Calibri"/>
                        </a:rPr>
                        <a:t>10.125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15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1" i="0" u="none" strike="noStrike" dirty="0">
                          <a:solidFill>
                            <a:srgbClr val="000000"/>
                          </a:solidFill>
                          <a:latin typeface="Calibri"/>
                        </a:rPr>
                        <a:t>42%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smtClean="0">
                          <a:solidFill>
                            <a:srgbClr val="000000"/>
                          </a:solidFill>
                          <a:latin typeface="Calibri"/>
                        </a:rPr>
                        <a:t>100</a:t>
                      </a:r>
                      <a:r>
                        <a:rPr lang="tr-TR" sz="1800" b="1" i="0" u="none" strike="noStrike" dirty="0" smtClean="0">
                          <a:solidFill>
                            <a:srgbClr val="000000"/>
                          </a:solidFill>
                          <a:latin typeface="Calibri"/>
                        </a:rPr>
                        <a:t>%</a:t>
                      </a:r>
                      <a:endParaRPr lang="tr-TR" sz="1800" b="1" i="0" u="none" strike="noStrike" dirty="0">
                        <a:solidFill>
                          <a:srgbClr val="000000"/>
                        </a:solidFill>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1331640" y="260648"/>
            <a:ext cx="5400600" cy="707886"/>
          </a:xfrm>
          <a:prstGeom prst="rect">
            <a:avLst/>
          </a:prstGeom>
          <a:noFill/>
        </p:spPr>
        <p:txBody>
          <a:bodyPr wrap="square" rtlCol="0">
            <a:spAutoFit/>
          </a:bodyPr>
          <a:lstStyle/>
          <a:p>
            <a:pPr algn="ctr"/>
            <a:r>
              <a:rPr lang="tr-TR" altLang="en-US" sz="4000" b="1" dirty="0" err="1" smtClean="0">
                <a:solidFill>
                  <a:srgbClr val="696464"/>
                </a:solidFill>
              </a:rPr>
              <a:t>Ultimatum</a:t>
            </a:r>
            <a:r>
              <a:rPr lang="tr-TR" altLang="en-US" sz="4000" b="1" dirty="0" smtClean="0">
                <a:solidFill>
                  <a:srgbClr val="696464"/>
                </a:solidFill>
              </a:rPr>
              <a:t>  </a:t>
            </a:r>
            <a:r>
              <a:rPr lang="tr-TR" altLang="en-US" sz="4000" b="1" dirty="0" err="1" smtClean="0">
                <a:solidFill>
                  <a:srgbClr val="696464"/>
                </a:solidFill>
              </a:rPr>
              <a:t>Game</a:t>
            </a:r>
            <a:endParaRPr lang="en-US" sz="4000" b="1" dirty="0"/>
          </a:p>
        </p:txBody>
      </p:sp>
      <p:sp>
        <p:nvSpPr>
          <p:cNvPr id="7" name="TextBox 6"/>
          <p:cNvSpPr txBox="1"/>
          <p:nvPr/>
        </p:nvSpPr>
        <p:spPr>
          <a:xfrm>
            <a:off x="395536" y="1068758"/>
            <a:ext cx="8208912" cy="892552"/>
          </a:xfrm>
          <a:prstGeom prst="rect">
            <a:avLst/>
          </a:prstGeom>
          <a:noFill/>
        </p:spPr>
        <p:txBody>
          <a:bodyPr wrap="square" rtlCol="0">
            <a:spAutoFit/>
          </a:bodyPr>
          <a:lstStyle/>
          <a:p>
            <a:r>
              <a:rPr lang="tr-TR" altLang="en-US" sz="2000" dirty="0" err="1" smtClean="0">
                <a:latin typeface="Arial" pitchFamily="34" charset="0"/>
                <a:cs typeface="Arial" pitchFamily="34" charset="0"/>
                <a:sym typeface="Arial" pitchFamily="34" charset="0"/>
              </a:rPr>
              <a:t>Individual</a:t>
            </a:r>
            <a:r>
              <a:rPr lang="tr-TR" altLang="en-US" sz="2000" dirty="0" smtClean="0">
                <a:latin typeface="Arial" pitchFamily="34" charset="0"/>
                <a:cs typeface="Arial" pitchFamily="34" charset="0"/>
                <a:sym typeface="Arial" pitchFamily="34" charset="0"/>
              </a:rPr>
              <a:t> 1 </a:t>
            </a:r>
            <a:r>
              <a:rPr lang="tr-TR" altLang="en-US" sz="2000" dirty="0" err="1" smtClean="0">
                <a:latin typeface="Arial" pitchFamily="34" charset="0"/>
                <a:cs typeface="Arial" pitchFamily="34" charset="0"/>
                <a:sym typeface="Arial" pitchFamily="34" charset="0"/>
              </a:rPr>
              <a:t>offers</a:t>
            </a:r>
            <a:r>
              <a:rPr lang="tr-TR" altLang="en-US" sz="2000" dirty="0" smtClean="0">
                <a:latin typeface="Arial" pitchFamily="34" charset="0"/>
                <a:cs typeface="Arial" pitchFamily="34" charset="0"/>
                <a:sym typeface="Arial" pitchFamily="34" charset="0"/>
              </a:rPr>
              <a:t> </a:t>
            </a:r>
            <a:r>
              <a:rPr lang="tr-TR" altLang="en-US" sz="2000" i="1" dirty="0" smtClean="0">
                <a:latin typeface="Arial" pitchFamily="34" charset="0"/>
                <a:cs typeface="Arial" pitchFamily="34" charset="0"/>
                <a:sym typeface="Arial" pitchFamily="34" charset="0"/>
              </a:rPr>
              <a:t>x</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out</a:t>
            </a:r>
            <a:r>
              <a:rPr lang="tr-TR" altLang="en-US" sz="2000" dirty="0" smtClean="0">
                <a:latin typeface="Arial" pitchFamily="34" charset="0"/>
                <a:cs typeface="Arial" pitchFamily="34" charset="0"/>
                <a:sym typeface="Arial" pitchFamily="34" charset="0"/>
              </a:rPr>
              <a:t> of 30) </a:t>
            </a:r>
            <a:r>
              <a:rPr lang="tr-TR" altLang="en-US" sz="2000" dirty="0" err="1" smtClean="0">
                <a:latin typeface="Arial" pitchFamily="34" charset="0"/>
                <a:cs typeface="Arial" pitchFamily="34" charset="0"/>
                <a:sym typeface="Arial" pitchFamily="34" charset="0"/>
              </a:rPr>
              <a:t>to</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Individual</a:t>
            </a:r>
            <a:r>
              <a:rPr lang="tr-TR" altLang="en-US" sz="2000" dirty="0" smtClean="0">
                <a:latin typeface="Arial" pitchFamily="34" charset="0"/>
                <a:cs typeface="Arial" pitchFamily="34" charset="0"/>
                <a:sym typeface="Arial" pitchFamily="34" charset="0"/>
              </a:rPr>
              <a:t> 2. </a:t>
            </a:r>
            <a:r>
              <a:rPr lang="tr-TR" altLang="en-US" sz="2000" dirty="0" err="1" smtClean="0">
                <a:latin typeface="Arial" pitchFamily="34" charset="0"/>
                <a:cs typeface="Arial" pitchFamily="34" charset="0"/>
                <a:sym typeface="Arial" pitchFamily="34" charset="0"/>
              </a:rPr>
              <a:t>If</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the</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latter</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accepts</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they</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get</a:t>
            </a:r>
            <a:r>
              <a:rPr lang="tr-TR" altLang="en-US" sz="2000" dirty="0" smtClean="0">
                <a:latin typeface="Arial" pitchFamily="34" charset="0"/>
                <a:cs typeface="Arial" pitchFamily="34" charset="0"/>
                <a:sym typeface="Arial" pitchFamily="34" charset="0"/>
              </a:rPr>
              <a:t> </a:t>
            </a:r>
            <a:r>
              <a:rPr lang="en-US" altLang="en-US" sz="2000" dirty="0" smtClean="0">
                <a:latin typeface="Arial" pitchFamily="34" charset="0"/>
                <a:cs typeface="Arial" pitchFamily="34" charset="0"/>
                <a:sym typeface="Arial" pitchFamily="34" charset="0"/>
              </a:rPr>
              <a:t>3</a:t>
            </a:r>
            <a:r>
              <a:rPr lang="tr-TR" altLang="en-US" sz="2000" dirty="0" smtClean="0">
                <a:latin typeface="Arial" pitchFamily="34" charset="0"/>
                <a:cs typeface="Arial" pitchFamily="34" charset="0"/>
                <a:sym typeface="Arial" pitchFamily="34" charset="0"/>
              </a:rPr>
              <a:t>0-</a:t>
            </a:r>
            <a:r>
              <a:rPr lang="tr-TR" altLang="en-US" sz="2000" i="1" dirty="0" smtClean="0">
                <a:latin typeface="Arial" pitchFamily="34" charset="0"/>
                <a:cs typeface="Arial" pitchFamily="34" charset="0"/>
                <a:sym typeface="Arial" pitchFamily="34" charset="0"/>
              </a:rPr>
              <a:t>x </a:t>
            </a:r>
            <a:r>
              <a:rPr lang="tr-TR" altLang="en-US" sz="2000" dirty="0" err="1" smtClean="0">
                <a:latin typeface="Arial" pitchFamily="34" charset="0"/>
                <a:cs typeface="Arial" pitchFamily="34" charset="0"/>
                <a:sym typeface="Arial" pitchFamily="34" charset="0"/>
              </a:rPr>
              <a:t>and</a:t>
            </a:r>
            <a:r>
              <a:rPr lang="tr-TR" altLang="en-US" sz="2000" dirty="0" smtClean="0">
                <a:latin typeface="Arial" pitchFamily="34" charset="0"/>
                <a:cs typeface="Arial" pitchFamily="34" charset="0"/>
                <a:sym typeface="Arial" pitchFamily="34" charset="0"/>
              </a:rPr>
              <a:t> </a:t>
            </a:r>
            <a:r>
              <a:rPr lang="tr-TR" altLang="en-US" sz="2000" i="1" dirty="0" smtClean="0">
                <a:latin typeface="Arial" pitchFamily="34" charset="0"/>
                <a:cs typeface="Arial" pitchFamily="34" charset="0"/>
                <a:sym typeface="Arial" pitchFamily="34" charset="0"/>
              </a:rPr>
              <a:t>x</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respectively</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otherwise</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they</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both</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get</a:t>
            </a:r>
            <a:r>
              <a:rPr lang="tr-TR" altLang="en-US" sz="2000" dirty="0" smtClean="0">
                <a:latin typeface="Arial" pitchFamily="34" charset="0"/>
                <a:cs typeface="Arial" pitchFamily="34" charset="0"/>
                <a:sym typeface="Arial" pitchFamily="34" charset="0"/>
              </a:rPr>
              <a:t> </a:t>
            </a:r>
            <a:r>
              <a:rPr lang="tr-TR" altLang="en-US" sz="2000" dirty="0" err="1" smtClean="0">
                <a:latin typeface="Arial" pitchFamily="34" charset="0"/>
                <a:cs typeface="Arial" pitchFamily="34" charset="0"/>
                <a:sym typeface="Arial" pitchFamily="34" charset="0"/>
              </a:rPr>
              <a:t>zero</a:t>
            </a:r>
            <a:r>
              <a:rPr lang="tr-TR" altLang="en-US" sz="2000" dirty="0" smtClean="0">
                <a:latin typeface="Arial" pitchFamily="34" charset="0"/>
                <a:cs typeface="Arial" pitchFamily="34" charset="0"/>
                <a:sym typeface="Arial" pitchFamily="34" charset="0"/>
              </a:rPr>
              <a:t>.</a:t>
            </a:r>
            <a:endParaRPr lang="tr-TR" altLang="en-US" sz="2000" dirty="0" smtClean="0"/>
          </a:p>
          <a:p>
            <a:endParaRPr lang="en-US" dirty="0"/>
          </a:p>
        </p:txBody>
      </p:sp>
    </p:spTree>
    <p:extLst>
      <p:ext uri="{BB962C8B-B14F-4D97-AF65-F5344CB8AC3E}">
        <p14:creationId xmlns:p14="http://schemas.microsoft.com/office/powerpoint/2010/main" val="720974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pPr algn="ctr"/>
            <a:r>
              <a:rPr lang="en-US" sz="3200" dirty="0"/>
              <a:t>THE ULTIMATUM BARGAINING </a:t>
            </a:r>
            <a:r>
              <a:rPr lang="en-US" sz="3200" dirty="0" smtClean="0"/>
              <a:t>LITERATURE</a:t>
            </a:r>
            <a:endParaRPr lang="tr-TR" sz="3200" dirty="0"/>
          </a:p>
        </p:txBody>
      </p:sp>
      <p:sp>
        <p:nvSpPr>
          <p:cNvPr id="3" name="Content Placeholder 2"/>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3458280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D34817"/>
      </a:accent1>
      <a:accent2>
        <a:srgbClr val="9B2D1F"/>
      </a:accent2>
      <a:accent3>
        <a:srgbClr val="FFFFFF"/>
      </a:accent3>
      <a:accent4>
        <a:srgbClr val="000000"/>
      </a:accent4>
      <a:accent5>
        <a:srgbClr val="E6B1AB"/>
      </a:accent5>
      <a:accent6>
        <a:srgbClr val="8C281B"/>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rgbClr val="FFFFFF"/>
          </a:solidFill>
          <a:prstDash val="solid"/>
          <a:miter lim="0"/>
          <a:headEnd type="none" w="med" len="med"/>
          <a:tailEnd type="none" w="med" len="med"/>
        </a:ln>
        <a:effectLst>
          <a:outerShdw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tr-TR"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spDef>
    <a:lnDef>
      <a:spPr bwMode="auto">
        <a:xfrm>
          <a:off x="0" y="0"/>
          <a:ext cx="1" cy="1"/>
        </a:xfrm>
        <a:custGeom>
          <a:avLst/>
          <a:gdLst/>
          <a:ahLst/>
          <a:cxnLst/>
          <a:rect l="0" t="0" r="0" b="0"/>
          <a:pathLst/>
        </a:custGeom>
        <a:solidFill>
          <a:srgbClr val="FFFFFF"/>
        </a:solidFill>
        <a:ln w="25400" cap="flat" cmpd="sng" algn="ctr">
          <a:solidFill>
            <a:srgbClr val="FFFFFF"/>
          </a:solidFill>
          <a:prstDash val="solid"/>
          <a:miter lim="0"/>
          <a:headEnd type="none" w="med" len="med"/>
          <a:tailEnd type="none" w="med" len="med"/>
        </a:ln>
        <a:effectLst>
          <a:outerShdw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tr-TR"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lnDef>
  </a:objectDefaults>
  <a:extraClrSchemeLst/>
</a:theme>
</file>

<file path=ppt/theme/theme2.xml><?xml version="1.0" encoding="utf-8"?>
<a:theme xmlns:a="http://schemas.openxmlformats.org/drawingml/2006/main" name="1_Office Theme">
  <a:themeElements>
    <a:clrScheme name="">
      <a:dk1>
        <a:srgbClr val="000000"/>
      </a:dk1>
      <a:lt1>
        <a:srgbClr val="FFFFFF"/>
      </a:lt1>
      <a:dk2>
        <a:srgbClr val="A7A7A7"/>
      </a:dk2>
      <a:lt2>
        <a:srgbClr val="535353"/>
      </a:lt2>
      <a:accent1>
        <a:srgbClr val="D34817"/>
      </a:accent1>
      <a:accent2>
        <a:srgbClr val="9B2D1F"/>
      </a:accent2>
      <a:accent3>
        <a:srgbClr val="FFFFFF"/>
      </a:accent3>
      <a:accent4>
        <a:srgbClr val="000000"/>
      </a:accent4>
      <a:accent5>
        <a:srgbClr val="E6B1AB"/>
      </a:accent5>
      <a:accent6>
        <a:srgbClr val="8C281B"/>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rgbClr val="FFFFFF"/>
          </a:solidFill>
          <a:prstDash val="solid"/>
          <a:miter lim="0"/>
          <a:headEnd type="none" w="med" len="med"/>
          <a:tailEnd type="none" w="med" len="med"/>
        </a:ln>
        <a:effectLst>
          <a:outerShdw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tr-TR"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spDef>
    <a:lnDef>
      <a:spPr bwMode="auto">
        <a:xfrm>
          <a:off x="0" y="0"/>
          <a:ext cx="1" cy="1"/>
        </a:xfrm>
        <a:custGeom>
          <a:avLst/>
          <a:gdLst/>
          <a:ahLst/>
          <a:cxnLst/>
          <a:rect l="0" t="0" r="0" b="0"/>
          <a:pathLst/>
        </a:custGeom>
        <a:solidFill>
          <a:srgbClr val="FFFFFF"/>
        </a:solidFill>
        <a:ln w="25400" cap="flat" cmpd="sng" algn="ctr">
          <a:solidFill>
            <a:srgbClr val="FFFFFF"/>
          </a:solidFill>
          <a:prstDash val="solid"/>
          <a:miter lim="0"/>
          <a:headEnd type="none" w="med" len="med"/>
          <a:tailEnd type="none" w="med" len="med"/>
        </a:ln>
        <a:effectLst>
          <a:outerShdw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tr-TR"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lnDef>
  </a:objectDefaults>
  <a:extraClrSchemeLst/>
</a:theme>
</file>

<file path=ppt/theme/theme3.xml><?xml version="1.0" encoding="utf-8"?>
<a:theme xmlns:a="http://schemas.openxmlformats.org/drawingml/2006/main" name="2_Office Theme">
  <a:themeElements>
    <a:clrScheme name="">
      <a:dk1>
        <a:srgbClr val="000000"/>
      </a:dk1>
      <a:lt1>
        <a:srgbClr val="FFFFFF"/>
      </a:lt1>
      <a:dk2>
        <a:srgbClr val="A7A7A7"/>
      </a:dk2>
      <a:lt2>
        <a:srgbClr val="535353"/>
      </a:lt2>
      <a:accent1>
        <a:srgbClr val="D34817"/>
      </a:accent1>
      <a:accent2>
        <a:srgbClr val="9B2D1F"/>
      </a:accent2>
      <a:accent3>
        <a:srgbClr val="FFFFFF"/>
      </a:accent3>
      <a:accent4>
        <a:srgbClr val="000000"/>
      </a:accent4>
      <a:accent5>
        <a:srgbClr val="E6B1AB"/>
      </a:accent5>
      <a:accent6>
        <a:srgbClr val="8C281B"/>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rgbClr val="FFFFFF"/>
          </a:solidFill>
          <a:prstDash val="solid"/>
          <a:miter lim="0"/>
          <a:headEnd type="none" w="med" len="med"/>
          <a:tailEnd type="none" w="med" len="med"/>
        </a:ln>
        <a:effectLst>
          <a:outerShdw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tr-TR"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spDef>
    <a:lnDef>
      <a:spPr bwMode="auto">
        <a:xfrm>
          <a:off x="0" y="0"/>
          <a:ext cx="1" cy="1"/>
        </a:xfrm>
        <a:custGeom>
          <a:avLst/>
          <a:gdLst/>
          <a:ahLst/>
          <a:cxnLst/>
          <a:rect l="0" t="0" r="0" b="0"/>
          <a:pathLst/>
        </a:custGeom>
        <a:solidFill>
          <a:srgbClr val="FFFFFF"/>
        </a:solidFill>
        <a:ln w="25400" cap="flat" cmpd="sng" algn="ctr">
          <a:solidFill>
            <a:srgbClr val="FFFFFF"/>
          </a:solidFill>
          <a:prstDash val="solid"/>
          <a:miter lim="0"/>
          <a:headEnd type="none" w="med" len="med"/>
          <a:tailEnd type="none" w="med" len="med"/>
        </a:ln>
        <a:effectLst>
          <a:outerShdw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tr-TR"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A7A7A7"/>
      </a:dk2>
      <a:lt2>
        <a:srgbClr val="535353"/>
      </a:lt2>
      <a:accent1>
        <a:srgbClr val="D34817"/>
      </a:accent1>
      <a:accent2>
        <a:srgbClr val="9B2D1F"/>
      </a:accent2>
      <a:accent3>
        <a:srgbClr val="FFFFFF"/>
      </a:accent3>
      <a:accent4>
        <a:srgbClr val="000000"/>
      </a:accent4>
      <a:accent5>
        <a:srgbClr val="E6B1AB"/>
      </a:accent5>
      <a:accent6>
        <a:srgbClr val="8C281B"/>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2056</Words>
  <Application>Microsoft Office PowerPoint</Application>
  <PresentationFormat>On-screen Show (4:3)</PresentationFormat>
  <Paragraphs>288</Paragraphs>
  <Slides>60</Slides>
  <Notes>1</Notes>
  <HiddenSlides>0</HiddenSlides>
  <MMClips>0</MMClips>
  <ScaleCrop>false</ScaleCrop>
  <HeadingPairs>
    <vt:vector size="4" baseType="variant">
      <vt:variant>
        <vt:lpstr>Theme</vt:lpstr>
      </vt:variant>
      <vt:variant>
        <vt:i4>3</vt:i4>
      </vt:variant>
      <vt:variant>
        <vt:lpstr>Slide Titles</vt:lpstr>
      </vt:variant>
      <vt:variant>
        <vt:i4>60</vt:i4>
      </vt:variant>
    </vt:vector>
  </HeadingPairs>
  <TitlesOfParts>
    <vt:vector size="63" baseType="lpstr">
      <vt:lpstr>Office Theme</vt:lpstr>
      <vt:lpstr>1_Office Theme</vt:lpstr>
      <vt:lpstr>2_Office Theme</vt:lpstr>
      <vt:lpstr>Econ 100 Principles of Economics</vt:lpstr>
      <vt:lpstr>Today</vt:lpstr>
      <vt:lpstr>PowerPoint Presentation</vt:lpstr>
      <vt:lpstr>INSTRUCTIONS</vt:lpstr>
      <vt:lpstr>Proposal Number: 31415 </vt:lpstr>
      <vt:lpstr> </vt:lpstr>
      <vt:lpstr>Ultimatum  Game</vt:lpstr>
      <vt:lpstr>PowerPoint Presentation</vt:lpstr>
      <vt:lpstr>THE ULTIMATUM BARGAINING LITERATURE</vt:lpstr>
      <vt:lpstr>PowerPoint Presentation</vt:lpstr>
      <vt:lpstr>PowerPoint Presentation</vt:lpstr>
      <vt:lpstr>PowerPoint Presentation</vt:lpstr>
      <vt:lpstr>PowerPoint Presentation</vt:lpstr>
      <vt:lpstr>PowerPoint Presentation</vt:lpstr>
      <vt:lpstr>Results </vt:lpstr>
      <vt:lpstr>Summary of known facts</vt:lpstr>
      <vt:lpstr>Summary of known facts</vt:lpstr>
      <vt:lpstr>PowerPoint Presentation</vt:lpstr>
      <vt:lpstr>PowerPoint Presentation</vt:lpstr>
      <vt:lpstr>Let’s have a brief discussion </vt:lpstr>
      <vt:lpstr>PowerPoint Presentation</vt:lpstr>
      <vt:lpstr>#1 has a correct answer!</vt:lpstr>
      <vt:lpstr>#2 This is open ended</vt:lpstr>
      <vt:lpstr>PowerPoint Presentation</vt:lpstr>
      <vt:lpstr>A critical question:</vt:lpstr>
      <vt:lpstr>PowerPoint Presentation</vt:lpstr>
      <vt:lpstr>The dictator game</vt:lpstr>
      <vt:lpstr>What is your guess?</vt:lpstr>
      <vt:lpstr>Results </vt:lpstr>
      <vt:lpstr>Consider the “market game”  (Prasnikar and Roth 1992)</vt:lpstr>
      <vt:lpstr>What would you do?</vt:lpstr>
      <vt:lpstr>PART I</vt:lpstr>
      <vt:lpstr>PART II</vt:lpstr>
      <vt:lpstr>PART I and II together</vt:lpstr>
      <vt:lpstr>A very interesting study</vt:lpstr>
      <vt:lpstr>PowerPoint Presentation</vt:lpstr>
      <vt:lpstr>Ultimatum game results of an experimental study 15 small, indigenous societies around the world</vt:lpstr>
      <vt:lpstr>PowerPoint Presentation</vt:lpstr>
      <vt:lpstr>Lamelara whale-hunters (Indonesia)</vt:lpstr>
      <vt:lpstr>Lamelara whale-hunters (Indonesia)</vt:lpstr>
      <vt:lpstr>Barr, Ghana</vt:lpstr>
      <vt:lpstr>Machiguenga, Peru</vt:lpstr>
      <vt:lpstr>Samburu (Kenya)</vt:lpstr>
      <vt:lpstr>Pasadena (USA)</vt:lpstr>
      <vt:lpstr>Findings</vt:lpstr>
      <vt:lpstr>PowerPoint Presentation</vt:lpstr>
      <vt:lpstr>Findings</vt:lpstr>
      <vt:lpstr>So, what matters?</vt:lpstr>
      <vt:lpstr>Machiguenga, Peru</vt:lpstr>
      <vt:lpstr>Machiguenga, Peru</vt:lpstr>
      <vt:lpstr>Lamelara whale-hunters (Indonesia)</vt:lpstr>
      <vt:lpstr>Lamelara whale-hunters (Indonesia)</vt:lpstr>
      <vt:lpstr>Economics: The emphasis on preferences</vt:lpstr>
      <vt:lpstr>A different explanation</vt:lpstr>
      <vt:lpstr>Example of MRI (magnetic resonance imaging) scanner</vt:lpstr>
      <vt:lpstr>PowerPoint Presentation</vt:lpstr>
      <vt:lpstr>PowerPoint Presentation</vt:lpstr>
      <vt:lpstr>PowerPoint Presentation</vt:lpstr>
      <vt:lpstr>Different objectives demand different abstractions.</vt:lpstr>
      <vt:lpstr>End of the lecture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100 Principles of Economics</dc:title>
  <dc:creator>Ozgur Yilmaz</dc:creator>
  <cp:lastModifiedBy>selin öztürk</cp:lastModifiedBy>
  <cp:revision>24</cp:revision>
  <dcterms:modified xsi:type="dcterms:W3CDTF">2023-03-18T13:07:09Z</dcterms:modified>
</cp:coreProperties>
</file>